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2" r:id="rId10"/>
    <p:sldId id="264" r:id="rId11"/>
    <p:sldId id="265" r:id="rId12"/>
    <p:sldId id="266" r:id="rId13"/>
    <p:sldId id="267" r:id="rId14"/>
    <p:sldId id="268" r:id="rId15"/>
    <p:sldId id="294" r:id="rId16"/>
    <p:sldId id="293" r:id="rId17"/>
    <p:sldId id="271" r:id="rId18"/>
    <p:sldId id="296" r:id="rId19"/>
    <p:sldId id="272" r:id="rId20"/>
    <p:sldId id="297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98" r:id="rId31"/>
    <p:sldId id="299" r:id="rId32"/>
    <p:sldId id="282" r:id="rId33"/>
    <p:sldId id="301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300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86769" autoAdjust="0"/>
  </p:normalViewPr>
  <p:slideViewPr>
    <p:cSldViewPr snapToGrid="0">
      <p:cViewPr varScale="1">
        <p:scale>
          <a:sx n="66" d="100"/>
          <a:sy n="66" d="100"/>
        </p:scale>
        <p:origin x="148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74F642-DFD8-41E0-8EBF-FF65194AD248}" type="doc">
      <dgm:prSet loTypeId="urn:microsoft.com/office/officeart/2005/8/layout/radial5" loCatId="relationship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57DA658-E28E-40AF-971C-86999AFE1350}">
      <dgm:prSet phldrT="[Text]" custT="1"/>
      <dgm:spPr>
        <a:xfrm>
          <a:off x="3640946" y="2194038"/>
          <a:ext cx="1153399" cy="1059486"/>
        </a:xfrm>
        <a:prstGeom prst="ellipse">
          <a:avLst/>
        </a:prstGeom>
        <a:gradFill rotWithShape="0">
          <a:gsLst>
            <a:gs pos="0">
              <a:srgbClr val="3497AE">
                <a:hueOff val="0"/>
                <a:satOff val="0"/>
                <a:lumOff val="0"/>
                <a:alphaOff val="0"/>
                <a:tint val="62000"/>
                <a:satMod val="180000"/>
              </a:srgbClr>
            </a:gs>
            <a:gs pos="65000">
              <a:srgbClr val="3497AE">
                <a:hueOff val="0"/>
                <a:satOff val="0"/>
                <a:lumOff val="0"/>
                <a:alphaOff val="0"/>
                <a:tint val="32000"/>
                <a:satMod val="250000"/>
              </a:srgbClr>
            </a:gs>
            <a:gs pos="100000">
              <a:srgbClr val="3497AE">
                <a:hueOff val="0"/>
                <a:satOff val="0"/>
                <a:lumOff val="0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2000" dirty="0" err="1" smtClean="0">
              <a:solidFill>
                <a:srgbClr val="000000"/>
              </a:solidFill>
              <a:latin typeface="Calibri"/>
              <a:ea typeface="+mn-ea"/>
              <a:cs typeface="+mn-cs"/>
            </a:rPr>
            <a:t>HBase</a:t>
          </a:r>
          <a:endParaRPr lang="en-US" sz="2000" dirty="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BF226417-B8BB-442B-8834-10ACAE043CB4}" type="parTrans" cxnId="{EEBB48ED-4902-4B8C-A70D-509ABF9223FE}">
      <dgm:prSet/>
      <dgm:spPr/>
      <dgm:t>
        <a:bodyPr/>
        <a:lstStyle/>
        <a:p>
          <a:endParaRPr lang="en-US" sz="3200"/>
        </a:p>
      </dgm:t>
    </dgm:pt>
    <dgm:pt modelId="{6DF292AE-96A6-4B5A-9D50-EB9B5EF46FF9}" type="sibTrans" cxnId="{EEBB48ED-4902-4B8C-A70D-509ABF9223FE}">
      <dgm:prSet/>
      <dgm:spPr/>
      <dgm:t>
        <a:bodyPr/>
        <a:lstStyle/>
        <a:p>
          <a:endParaRPr lang="en-US" sz="3200"/>
        </a:p>
      </dgm:t>
    </dgm:pt>
    <dgm:pt modelId="{AF367C11-C7F7-432D-A552-CEE507F85575}">
      <dgm:prSet phldrT="[Text]" custT="1"/>
      <dgm:spPr>
        <a:xfrm>
          <a:off x="2905131" y="493453"/>
          <a:ext cx="2660274" cy="1214787"/>
        </a:xfrm>
        <a:prstGeom prst="ellipse">
          <a:avLst/>
        </a:prstGeom>
        <a:gradFill rotWithShape="0">
          <a:gsLst>
            <a:gs pos="0">
              <a:srgbClr val="DF8045">
                <a:hueOff val="0"/>
                <a:satOff val="0"/>
                <a:lumOff val="0"/>
                <a:alphaOff val="0"/>
                <a:tint val="62000"/>
                <a:satMod val="180000"/>
              </a:srgbClr>
            </a:gs>
            <a:gs pos="65000">
              <a:srgbClr val="DF8045">
                <a:hueOff val="0"/>
                <a:satOff val="0"/>
                <a:lumOff val="0"/>
                <a:alphaOff val="0"/>
                <a:tint val="32000"/>
                <a:satMod val="250000"/>
              </a:srgbClr>
            </a:gs>
            <a:gs pos="100000">
              <a:srgbClr val="DF8045">
                <a:hueOff val="0"/>
                <a:satOff val="0"/>
                <a:lumOff val="0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200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Random fast reads and writes; inspired by </a:t>
          </a:r>
          <a:r>
            <a:rPr lang="en-US" sz="2000" dirty="0" err="1" smtClean="0">
              <a:solidFill>
                <a:srgbClr val="000000"/>
              </a:solidFill>
              <a:latin typeface="Calibri"/>
              <a:ea typeface="+mn-ea"/>
              <a:cs typeface="+mn-cs"/>
            </a:rPr>
            <a:t>BigTable</a:t>
          </a:r>
          <a:endParaRPr lang="en-US" sz="2000" baseline="30000" dirty="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609E7589-DE12-4C1B-8393-A76099EDD77E}" type="parTrans" cxnId="{E0E3DDA4-EED0-499B-87A1-111B85C30C8F}">
      <dgm:prSet custT="1"/>
      <dgm:spPr>
        <a:xfrm rot="16237325">
          <a:off x="4097203" y="1714385"/>
          <a:ext cx="257506" cy="4881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DF8045">
                <a:hueOff val="0"/>
                <a:satOff val="0"/>
                <a:lumOff val="0"/>
                <a:alphaOff val="0"/>
                <a:tint val="62000"/>
                <a:satMod val="180000"/>
              </a:srgbClr>
            </a:gs>
            <a:gs pos="65000">
              <a:srgbClr val="DF8045">
                <a:hueOff val="0"/>
                <a:satOff val="0"/>
                <a:lumOff val="0"/>
                <a:alphaOff val="0"/>
                <a:tint val="32000"/>
                <a:satMod val="250000"/>
              </a:srgbClr>
            </a:gs>
            <a:gs pos="100000">
              <a:srgbClr val="DF8045">
                <a:hueOff val="0"/>
                <a:satOff val="0"/>
                <a:lumOff val="0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762A34FA-3595-4503-A356-6AF4A9FFAF6F}" type="sibTrans" cxnId="{E0E3DDA4-EED0-499B-87A1-111B85C30C8F}">
      <dgm:prSet/>
      <dgm:spPr/>
      <dgm:t>
        <a:bodyPr/>
        <a:lstStyle/>
        <a:p>
          <a:endParaRPr lang="en-US" sz="3200"/>
        </a:p>
      </dgm:t>
    </dgm:pt>
    <dgm:pt modelId="{5A6D263F-0BDC-449E-A10C-CA23C3AD0E4F}">
      <dgm:prSet phldrT="[Text]" custT="1"/>
      <dgm:spPr>
        <a:xfrm>
          <a:off x="5322095" y="1417974"/>
          <a:ext cx="2299968" cy="1419718"/>
        </a:xfrm>
        <a:prstGeom prst="ellipse">
          <a:avLst/>
        </a:prstGeom>
        <a:gradFill rotWithShape="0">
          <a:gsLst>
            <a:gs pos="0">
              <a:srgbClr val="DF8045">
                <a:hueOff val="1005190"/>
                <a:satOff val="-1860"/>
                <a:lumOff val="-2059"/>
                <a:alphaOff val="0"/>
                <a:tint val="62000"/>
                <a:satMod val="180000"/>
              </a:srgbClr>
            </a:gs>
            <a:gs pos="65000">
              <a:srgbClr val="DF8045">
                <a:hueOff val="1005190"/>
                <a:satOff val="-1860"/>
                <a:lumOff val="-2059"/>
                <a:alphaOff val="0"/>
                <a:tint val="32000"/>
                <a:satMod val="250000"/>
              </a:srgbClr>
            </a:gs>
            <a:gs pos="100000">
              <a:srgbClr val="DF8045">
                <a:hueOff val="1005190"/>
                <a:satOff val="-1860"/>
                <a:lumOff val="-2059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200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Data formats like delimited files, custom</a:t>
          </a:r>
          <a:endParaRPr lang="en-US" sz="2000" dirty="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4C7FFA7F-5802-463F-A67D-78B316F1A59B}" type="parTrans" cxnId="{C919108E-9A83-4221-B410-1248FF587084}">
      <dgm:prSet custT="1"/>
      <dgm:spPr>
        <a:xfrm rot="20711570">
          <a:off x="4907482" y="2250778"/>
          <a:ext cx="352549" cy="4881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DF8045">
                <a:hueOff val="1005190"/>
                <a:satOff val="-1860"/>
                <a:lumOff val="-2059"/>
                <a:alphaOff val="0"/>
                <a:tint val="62000"/>
                <a:satMod val="180000"/>
              </a:srgbClr>
            </a:gs>
            <a:gs pos="65000">
              <a:srgbClr val="DF8045">
                <a:hueOff val="1005190"/>
                <a:satOff val="-1860"/>
                <a:lumOff val="-2059"/>
                <a:alphaOff val="0"/>
                <a:tint val="32000"/>
                <a:satMod val="250000"/>
              </a:srgbClr>
            </a:gs>
            <a:gs pos="100000">
              <a:srgbClr val="DF8045">
                <a:hueOff val="1005190"/>
                <a:satOff val="-1860"/>
                <a:lumOff val="-2059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62569540-B341-4E11-B435-5BFD618D975F}" type="sibTrans" cxnId="{C919108E-9A83-4221-B410-1248FF587084}">
      <dgm:prSet/>
      <dgm:spPr/>
      <dgm:t>
        <a:bodyPr/>
        <a:lstStyle/>
        <a:p>
          <a:endParaRPr lang="en-US" sz="3200"/>
        </a:p>
      </dgm:t>
    </dgm:pt>
    <dgm:pt modelId="{C501E3D7-FE64-4B3C-9BD9-A21D1A5C373C}">
      <dgm:prSet phldrT="[Text]" custT="1"/>
      <dgm:spPr>
        <a:xfrm>
          <a:off x="4533617" y="3208401"/>
          <a:ext cx="3078765" cy="1247446"/>
        </a:xfrm>
        <a:prstGeom prst="ellipse">
          <a:avLst/>
        </a:prstGeom>
        <a:gradFill rotWithShape="0">
          <a:gsLst>
            <a:gs pos="0">
              <a:srgbClr val="DF8045">
                <a:hueOff val="2010379"/>
                <a:satOff val="-3721"/>
                <a:lumOff val="-4117"/>
                <a:alphaOff val="0"/>
                <a:tint val="62000"/>
                <a:satMod val="180000"/>
              </a:srgbClr>
            </a:gs>
            <a:gs pos="65000">
              <a:srgbClr val="DF8045">
                <a:hueOff val="2010379"/>
                <a:satOff val="-3721"/>
                <a:lumOff val="-4117"/>
                <a:alphaOff val="0"/>
                <a:tint val="32000"/>
                <a:satMod val="250000"/>
              </a:srgbClr>
            </a:gs>
            <a:gs pos="100000">
              <a:srgbClr val="DF8045">
                <a:hueOff val="2010379"/>
                <a:satOff val="-3721"/>
                <a:lumOff val="-4117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200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Billions of rows and millions of columns; flexible schema</a:t>
          </a:r>
          <a:endParaRPr lang="en-US" sz="2000" dirty="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ACEC2FCC-6C9A-48E0-8DA1-870306570B22}" type="parTrans" cxnId="{87DDBA6B-982A-43B1-A5A7-3D2E5439D8CF}">
      <dgm:prSet custT="1"/>
      <dgm:spPr>
        <a:xfrm rot="1851185">
          <a:off x="4790638" y="2915660"/>
          <a:ext cx="313498" cy="4881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DF8045">
                <a:hueOff val="2010379"/>
                <a:satOff val="-3721"/>
                <a:lumOff val="-4117"/>
                <a:alphaOff val="0"/>
                <a:tint val="62000"/>
                <a:satMod val="180000"/>
              </a:srgbClr>
            </a:gs>
            <a:gs pos="65000">
              <a:srgbClr val="DF8045">
                <a:hueOff val="2010379"/>
                <a:satOff val="-3721"/>
                <a:lumOff val="-4117"/>
                <a:alphaOff val="0"/>
                <a:tint val="32000"/>
                <a:satMod val="250000"/>
              </a:srgbClr>
            </a:gs>
            <a:gs pos="100000">
              <a:srgbClr val="DF8045">
                <a:hueOff val="2010379"/>
                <a:satOff val="-3721"/>
                <a:lumOff val="-4117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36F1C239-0FC2-4EFC-8FB6-523A2B58B23F}" type="sibTrans" cxnId="{87DDBA6B-982A-43B1-A5A7-3D2E5439D8CF}">
      <dgm:prSet/>
      <dgm:spPr/>
      <dgm:t>
        <a:bodyPr/>
        <a:lstStyle/>
        <a:p>
          <a:endParaRPr lang="en-US" sz="3200"/>
        </a:p>
      </dgm:t>
    </dgm:pt>
    <dgm:pt modelId="{365604D9-48F5-4869-96BC-15E90F46893E}">
      <dgm:prSet phldrT="[Text]" custT="1"/>
      <dgm:spPr>
        <a:xfrm>
          <a:off x="982983" y="3236647"/>
          <a:ext cx="2939124" cy="1130173"/>
        </a:xfrm>
        <a:prstGeom prst="ellipse">
          <a:avLst/>
        </a:prstGeom>
        <a:gradFill rotWithShape="0">
          <a:gsLst>
            <a:gs pos="0">
              <a:srgbClr val="DF8045">
                <a:hueOff val="3015569"/>
                <a:satOff val="-5581"/>
                <a:lumOff val="-6176"/>
                <a:alphaOff val="0"/>
                <a:tint val="62000"/>
                <a:satMod val="180000"/>
              </a:srgbClr>
            </a:gs>
            <a:gs pos="65000">
              <a:srgbClr val="DF8045">
                <a:hueOff val="3015569"/>
                <a:satOff val="-5581"/>
                <a:lumOff val="-6176"/>
                <a:alphaOff val="0"/>
                <a:tint val="32000"/>
                <a:satMod val="250000"/>
              </a:srgbClr>
            </a:gs>
            <a:gs pos="100000">
              <a:srgbClr val="DF8045">
                <a:hueOff val="3015569"/>
                <a:satOff val="-5581"/>
                <a:lumOff val="-6176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200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Query language: get, put, scan, etc.; no support for joins</a:t>
          </a:r>
          <a:endParaRPr lang="en-US" sz="2000" dirty="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F5CB84AA-C65F-4105-9061-8ABD9C77FA01}" type="sibTrans" cxnId="{B38B4DB4-0F93-4FAD-A96E-7C1C094A217A}">
      <dgm:prSet/>
      <dgm:spPr/>
      <dgm:t>
        <a:bodyPr/>
        <a:lstStyle/>
        <a:p>
          <a:endParaRPr lang="en-US" sz="3200"/>
        </a:p>
      </dgm:t>
    </dgm:pt>
    <dgm:pt modelId="{16E2BBCB-AFF0-41B5-BBC3-69496AE5B1C4}" type="parTrans" cxnId="{B38B4DB4-0F93-4FAD-A96E-7C1C094A217A}">
      <dgm:prSet custT="1"/>
      <dgm:spPr>
        <a:xfrm rot="8915249">
          <a:off x="3338183" y="2921658"/>
          <a:ext cx="311648" cy="4881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DF8045">
                <a:hueOff val="3015569"/>
                <a:satOff val="-5581"/>
                <a:lumOff val="-6176"/>
                <a:alphaOff val="0"/>
                <a:tint val="62000"/>
                <a:satMod val="180000"/>
              </a:srgbClr>
            </a:gs>
            <a:gs pos="65000">
              <a:srgbClr val="DF8045">
                <a:hueOff val="3015569"/>
                <a:satOff val="-5581"/>
                <a:lumOff val="-6176"/>
                <a:alphaOff val="0"/>
                <a:tint val="32000"/>
                <a:satMod val="250000"/>
              </a:srgbClr>
            </a:gs>
            <a:gs pos="100000">
              <a:srgbClr val="DF8045">
                <a:hueOff val="3015569"/>
                <a:satOff val="-5581"/>
                <a:lumOff val="-6176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EB0B4234-3768-4AE7-B987-22F8A23160DF}">
      <dgm:prSet phldrT="[Text]" custScaleX="157678" custScaleY="98893" custRadScaleRad="116663"/>
      <dgm:spPr/>
      <dgm:t>
        <a:bodyPr/>
        <a:lstStyle/>
        <a:p>
          <a:endParaRPr lang="en-US"/>
        </a:p>
      </dgm:t>
    </dgm:pt>
    <dgm:pt modelId="{7D6A5F68-7257-4E8A-A0FF-2CBB2D7B1A2F}" type="parTrans" cxnId="{7773BF7F-37B6-4CC3-89A0-F713F2A8D06A}">
      <dgm:prSet/>
      <dgm:spPr/>
      <dgm:t>
        <a:bodyPr/>
        <a:lstStyle/>
        <a:p>
          <a:endParaRPr lang="en-US"/>
        </a:p>
      </dgm:t>
    </dgm:pt>
    <dgm:pt modelId="{9DB312FC-AB9A-4DD8-80EC-256EAFB792BD}" type="sibTrans" cxnId="{7773BF7F-37B6-4CC3-89A0-F713F2A8D06A}">
      <dgm:prSet/>
      <dgm:spPr/>
      <dgm:t>
        <a:bodyPr/>
        <a:lstStyle/>
        <a:p>
          <a:endParaRPr lang="en-US"/>
        </a:p>
      </dgm:t>
    </dgm:pt>
    <dgm:pt modelId="{0E498D01-6216-48B7-B20D-29EA1D4BD0CD}">
      <dgm:prSet phldrT="[Text]" custT="1"/>
      <dgm:spPr>
        <a:xfrm>
          <a:off x="982974" y="1447803"/>
          <a:ext cx="2101755" cy="1266224"/>
        </a:xfrm>
        <a:prstGeom prst="ellipse">
          <a:avLst/>
        </a:prstGeom>
        <a:gradFill rotWithShape="0">
          <a:gsLst>
            <a:gs pos="0">
              <a:srgbClr val="DF8045">
                <a:hueOff val="4020759"/>
                <a:satOff val="-7441"/>
                <a:lumOff val="-8235"/>
                <a:alphaOff val="0"/>
                <a:tint val="62000"/>
                <a:satMod val="180000"/>
              </a:srgbClr>
            </a:gs>
            <a:gs pos="65000">
              <a:srgbClr val="DF8045">
                <a:hueOff val="4020759"/>
                <a:satOff val="-7441"/>
                <a:lumOff val="-8235"/>
                <a:alphaOff val="0"/>
                <a:tint val="32000"/>
                <a:satMod val="250000"/>
              </a:srgbClr>
            </a:gs>
            <a:gs pos="100000">
              <a:srgbClr val="DF8045">
                <a:hueOff val="4020759"/>
                <a:satOff val="-7441"/>
                <a:lumOff val="-8235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200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Real-time access (e.g. metadata)</a:t>
          </a:r>
          <a:endParaRPr lang="en-US" sz="2000" dirty="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27744389-A6E6-4693-8EE9-521770238673}" type="parTrans" cxnId="{56DC30EB-293E-4F83-8A3F-436838584A9F}">
      <dgm:prSet/>
      <dgm:spPr>
        <a:xfrm rot="11784204">
          <a:off x="3142882" y="2219486"/>
          <a:ext cx="381448" cy="4881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DF8045">
                <a:hueOff val="4020759"/>
                <a:satOff val="-7441"/>
                <a:lumOff val="-8235"/>
                <a:alphaOff val="0"/>
                <a:tint val="62000"/>
                <a:satMod val="180000"/>
              </a:srgbClr>
            </a:gs>
            <a:gs pos="65000">
              <a:srgbClr val="DF8045">
                <a:hueOff val="4020759"/>
                <a:satOff val="-7441"/>
                <a:lumOff val="-8235"/>
                <a:alphaOff val="0"/>
                <a:tint val="32000"/>
                <a:satMod val="250000"/>
              </a:srgbClr>
            </a:gs>
            <a:gs pos="100000">
              <a:srgbClr val="DF8045">
                <a:hueOff val="4020759"/>
                <a:satOff val="-7441"/>
                <a:lumOff val="-8235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A5AF85AF-043B-411B-958C-359047EDBCAC}" type="sibTrans" cxnId="{56DC30EB-293E-4F83-8A3F-436838584A9F}">
      <dgm:prSet/>
      <dgm:spPr/>
      <dgm:t>
        <a:bodyPr/>
        <a:lstStyle/>
        <a:p>
          <a:endParaRPr lang="en-US"/>
        </a:p>
      </dgm:t>
    </dgm:pt>
    <dgm:pt modelId="{6DCB1B64-662F-40F5-B264-D4BAE4C855D6}" type="pres">
      <dgm:prSet presAssocID="{E574F642-DFD8-41E0-8EBF-FF65194AD24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B06D8D-85AE-47D5-BD59-D807E01A1D9F}" type="pres">
      <dgm:prSet presAssocID="{257DA658-E28E-40AF-971C-86999AFE1350}" presName="centerShape" presStyleLbl="node0" presStyleIdx="0" presStyleCnt="1" custScaleX="81709" custScaleY="75056"/>
      <dgm:spPr/>
      <dgm:t>
        <a:bodyPr/>
        <a:lstStyle/>
        <a:p>
          <a:endParaRPr lang="en-US"/>
        </a:p>
      </dgm:t>
    </dgm:pt>
    <dgm:pt modelId="{74FBBD45-CDC0-4456-961E-EC46FB69DC6A}" type="pres">
      <dgm:prSet presAssocID="{609E7589-DE12-4C1B-8393-A76099EDD77E}" presName="parTrans" presStyleLbl="sibTrans2D1" presStyleIdx="0" presStyleCnt="5"/>
      <dgm:spPr/>
      <dgm:t>
        <a:bodyPr/>
        <a:lstStyle/>
        <a:p>
          <a:endParaRPr lang="en-US"/>
        </a:p>
      </dgm:t>
    </dgm:pt>
    <dgm:pt modelId="{449D1889-682B-4179-8EE3-709D1EAE2295}" type="pres">
      <dgm:prSet presAssocID="{609E7589-DE12-4C1B-8393-A76099EDD77E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81587FD2-DF43-4858-AE77-C228EE7AFE8E}" type="pres">
      <dgm:prSet presAssocID="{AF367C11-C7F7-432D-A552-CEE507F85575}" presName="node" presStyleLbl="node1" presStyleIdx="0" presStyleCnt="5" custScaleX="185308" custScaleY="84619" custRadScaleRad="80744" custRadScaleInc="172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9AAB12-D62A-4EDD-AFBE-C46F1268986A}" type="pres">
      <dgm:prSet presAssocID="{4C7FFA7F-5802-463F-A67D-78B316F1A59B}" presName="parTrans" presStyleLbl="sibTrans2D1" presStyleIdx="1" presStyleCnt="5"/>
      <dgm:spPr/>
      <dgm:t>
        <a:bodyPr/>
        <a:lstStyle/>
        <a:p>
          <a:endParaRPr lang="en-US"/>
        </a:p>
      </dgm:t>
    </dgm:pt>
    <dgm:pt modelId="{0A00F12C-ED3F-4827-B440-46365976D820}" type="pres">
      <dgm:prSet presAssocID="{4C7FFA7F-5802-463F-A67D-78B316F1A59B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69D456FB-D6FE-459E-8E4A-C2271FA08389}" type="pres">
      <dgm:prSet presAssocID="{5A6D263F-0BDC-449E-A10C-CA23C3AD0E4F}" presName="node" presStyleLbl="node1" presStyleIdx="1" presStyleCnt="5" custScaleX="160210" custScaleY="98894" custRadScaleRad="116008" custRadScaleInc="88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698D4-D2C3-4D95-9410-612F68BD16D8}" type="pres">
      <dgm:prSet presAssocID="{ACEC2FCC-6C9A-48E0-8DA1-870306570B22}" presName="parTrans" presStyleLbl="sibTrans2D1" presStyleIdx="2" presStyleCnt="5"/>
      <dgm:spPr/>
      <dgm:t>
        <a:bodyPr/>
        <a:lstStyle/>
        <a:p>
          <a:endParaRPr lang="en-US"/>
        </a:p>
      </dgm:t>
    </dgm:pt>
    <dgm:pt modelId="{59868E5C-D50B-48C4-91BC-4958D66D3E72}" type="pres">
      <dgm:prSet presAssocID="{ACEC2FCC-6C9A-48E0-8DA1-870306570B22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5EFDC9EC-892B-40C8-BF99-07BE36294AC0}" type="pres">
      <dgm:prSet presAssocID="{C501E3D7-FE64-4B3C-9BD9-A21D1A5C373C}" presName="node" presStyleLbl="node1" presStyleIdx="2" presStyleCnt="5" custScaleX="214459" custScaleY="86894" custRadScaleRad="107517" custRadScaleInc="-642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96167-E773-4D1A-9429-A3FE93FBA6E5}" type="pres">
      <dgm:prSet presAssocID="{16E2BBCB-AFF0-41B5-BBC3-69496AE5B1C4}" presName="parTrans" presStyleLbl="sibTrans2D1" presStyleIdx="3" presStyleCnt="5"/>
      <dgm:spPr/>
      <dgm:t>
        <a:bodyPr/>
        <a:lstStyle/>
        <a:p>
          <a:endParaRPr lang="en-US"/>
        </a:p>
      </dgm:t>
    </dgm:pt>
    <dgm:pt modelId="{83D47E83-3A0B-4669-AFDF-A6CF99F15428}" type="pres">
      <dgm:prSet presAssocID="{16E2BBCB-AFF0-41B5-BBC3-69496AE5B1C4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DFAC7BC0-6380-4892-ABAF-6E3E0A88E914}" type="pres">
      <dgm:prSet presAssocID="{365604D9-48F5-4869-96BC-15E90F46893E}" presName="node" presStyleLbl="node1" presStyleIdx="3" presStyleCnt="5" custScaleX="204732" custScaleY="78725" custRadScaleRad="102892" custRadScaleInc="6274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FD0872-8019-41E4-B71A-828483847C6A}" type="pres">
      <dgm:prSet presAssocID="{27744389-A6E6-4693-8EE9-521770238673}" presName="parTrans" presStyleLbl="sibTrans2D1" presStyleIdx="4" presStyleCnt="5"/>
      <dgm:spPr/>
      <dgm:t>
        <a:bodyPr/>
        <a:lstStyle/>
        <a:p>
          <a:endParaRPr lang="en-US"/>
        </a:p>
      </dgm:t>
    </dgm:pt>
    <dgm:pt modelId="{35D246B5-5170-4227-AE5A-39472A87958E}" type="pres">
      <dgm:prSet presAssocID="{27744389-A6E6-4693-8EE9-521770238673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B349B7D0-F528-4844-BC89-8CA05BE20012}" type="pres">
      <dgm:prSet presAssocID="{0E498D01-6216-48B7-B20D-29EA1D4BD0CD}" presName="node" presStyleLbl="node1" presStyleIdx="4" presStyleCnt="5" custScaleX="146403" custScaleY="88202" custRadScaleRad="113251" custRadScaleInc="-443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40E30C-890F-4924-9C94-53F51F135B4C}" type="presOf" srcId="{E574F642-DFD8-41E0-8EBF-FF65194AD248}" destId="{6DCB1B64-662F-40F5-B264-D4BAE4C855D6}" srcOrd="0" destOrd="0" presId="urn:microsoft.com/office/officeart/2005/8/layout/radial5"/>
    <dgm:cxn modelId="{E31D2188-0ACE-4497-8272-13C293087FA2}" type="presOf" srcId="{257DA658-E28E-40AF-971C-86999AFE1350}" destId="{C0B06D8D-85AE-47D5-BD59-D807E01A1D9F}" srcOrd="0" destOrd="0" presId="urn:microsoft.com/office/officeart/2005/8/layout/radial5"/>
    <dgm:cxn modelId="{2FDA5673-068F-4E0F-BF9D-6C54070F1B7B}" type="presOf" srcId="{AF367C11-C7F7-432D-A552-CEE507F85575}" destId="{81587FD2-DF43-4858-AE77-C228EE7AFE8E}" srcOrd="0" destOrd="0" presId="urn:microsoft.com/office/officeart/2005/8/layout/radial5"/>
    <dgm:cxn modelId="{B38B4DB4-0F93-4FAD-A96E-7C1C094A217A}" srcId="{257DA658-E28E-40AF-971C-86999AFE1350}" destId="{365604D9-48F5-4869-96BC-15E90F46893E}" srcOrd="3" destOrd="0" parTransId="{16E2BBCB-AFF0-41B5-BBC3-69496AE5B1C4}" sibTransId="{F5CB84AA-C65F-4105-9061-8ABD9C77FA01}"/>
    <dgm:cxn modelId="{072793CD-0481-4752-9B5F-E528290C7DC5}" type="presOf" srcId="{C501E3D7-FE64-4B3C-9BD9-A21D1A5C373C}" destId="{5EFDC9EC-892B-40C8-BF99-07BE36294AC0}" srcOrd="0" destOrd="0" presId="urn:microsoft.com/office/officeart/2005/8/layout/radial5"/>
    <dgm:cxn modelId="{EEBB48ED-4902-4B8C-A70D-509ABF9223FE}" srcId="{E574F642-DFD8-41E0-8EBF-FF65194AD248}" destId="{257DA658-E28E-40AF-971C-86999AFE1350}" srcOrd="0" destOrd="0" parTransId="{BF226417-B8BB-442B-8834-10ACAE043CB4}" sibTransId="{6DF292AE-96A6-4B5A-9D50-EB9B5EF46FF9}"/>
    <dgm:cxn modelId="{1CDF2AF5-8A1E-4D37-ABDF-18165FD70E3D}" type="presOf" srcId="{609E7589-DE12-4C1B-8393-A76099EDD77E}" destId="{449D1889-682B-4179-8EE3-709D1EAE2295}" srcOrd="1" destOrd="0" presId="urn:microsoft.com/office/officeart/2005/8/layout/radial5"/>
    <dgm:cxn modelId="{87DDBA6B-982A-43B1-A5A7-3D2E5439D8CF}" srcId="{257DA658-E28E-40AF-971C-86999AFE1350}" destId="{C501E3D7-FE64-4B3C-9BD9-A21D1A5C373C}" srcOrd="2" destOrd="0" parTransId="{ACEC2FCC-6C9A-48E0-8DA1-870306570B22}" sibTransId="{36F1C239-0FC2-4EFC-8FB6-523A2B58B23F}"/>
    <dgm:cxn modelId="{B63B322A-AD20-441D-AC06-639CFB119922}" type="presOf" srcId="{ACEC2FCC-6C9A-48E0-8DA1-870306570B22}" destId="{59868E5C-D50B-48C4-91BC-4958D66D3E72}" srcOrd="1" destOrd="0" presId="urn:microsoft.com/office/officeart/2005/8/layout/radial5"/>
    <dgm:cxn modelId="{C919108E-9A83-4221-B410-1248FF587084}" srcId="{257DA658-E28E-40AF-971C-86999AFE1350}" destId="{5A6D263F-0BDC-449E-A10C-CA23C3AD0E4F}" srcOrd="1" destOrd="0" parTransId="{4C7FFA7F-5802-463F-A67D-78B316F1A59B}" sibTransId="{62569540-B341-4E11-B435-5BFD618D975F}"/>
    <dgm:cxn modelId="{D8313498-59B1-4761-A421-6CB5312601C1}" type="presOf" srcId="{0E498D01-6216-48B7-B20D-29EA1D4BD0CD}" destId="{B349B7D0-F528-4844-BC89-8CA05BE20012}" srcOrd="0" destOrd="0" presId="urn:microsoft.com/office/officeart/2005/8/layout/radial5"/>
    <dgm:cxn modelId="{733BF579-6AE9-44E5-8211-68886CD53C3D}" type="presOf" srcId="{4C7FFA7F-5802-463F-A67D-78B316F1A59B}" destId="{0A00F12C-ED3F-4827-B440-46365976D820}" srcOrd="1" destOrd="0" presId="urn:microsoft.com/office/officeart/2005/8/layout/radial5"/>
    <dgm:cxn modelId="{ACF352A0-3829-4F03-9921-267F2E98FEDC}" type="presOf" srcId="{4C7FFA7F-5802-463F-A67D-78B316F1A59B}" destId="{A59AAB12-D62A-4EDD-AFBE-C46F1268986A}" srcOrd="0" destOrd="0" presId="urn:microsoft.com/office/officeart/2005/8/layout/radial5"/>
    <dgm:cxn modelId="{36315CE4-15D1-4DC5-B240-7EAF9EF1A482}" type="presOf" srcId="{5A6D263F-0BDC-449E-A10C-CA23C3AD0E4F}" destId="{69D456FB-D6FE-459E-8E4A-C2271FA08389}" srcOrd="0" destOrd="0" presId="urn:microsoft.com/office/officeart/2005/8/layout/radial5"/>
    <dgm:cxn modelId="{8A34E6B0-E868-46A6-AF24-2514ECA1CD8C}" type="presOf" srcId="{ACEC2FCC-6C9A-48E0-8DA1-870306570B22}" destId="{1F9698D4-D2C3-4D95-9410-612F68BD16D8}" srcOrd="0" destOrd="0" presId="urn:microsoft.com/office/officeart/2005/8/layout/radial5"/>
    <dgm:cxn modelId="{94994DBF-A9A8-476D-9877-3E2134B409F8}" type="presOf" srcId="{609E7589-DE12-4C1B-8393-A76099EDD77E}" destId="{74FBBD45-CDC0-4456-961E-EC46FB69DC6A}" srcOrd="0" destOrd="0" presId="urn:microsoft.com/office/officeart/2005/8/layout/radial5"/>
    <dgm:cxn modelId="{97A2CBDB-D332-4192-9419-83C6577C3415}" type="presOf" srcId="{16E2BBCB-AFF0-41B5-BBC3-69496AE5B1C4}" destId="{D0C96167-E773-4D1A-9429-A3FE93FBA6E5}" srcOrd="0" destOrd="0" presId="urn:microsoft.com/office/officeart/2005/8/layout/radial5"/>
    <dgm:cxn modelId="{7773BF7F-37B6-4CC3-89A0-F713F2A8D06A}" srcId="{E574F642-DFD8-41E0-8EBF-FF65194AD248}" destId="{EB0B4234-3768-4AE7-B987-22F8A23160DF}" srcOrd="1" destOrd="0" parTransId="{7D6A5F68-7257-4E8A-A0FF-2CBB2D7B1A2F}" sibTransId="{9DB312FC-AB9A-4DD8-80EC-256EAFB792BD}"/>
    <dgm:cxn modelId="{56DC30EB-293E-4F83-8A3F-436838584A9F}" srcId="{257DA658-E28E-40AF-971C-86999AFE1350}" destId="{0E498D01-6216-48B7-B20D-29EA1D4BD0CD}" srcOrd="4" destOrd="0" parTransId="{27744389-A6E6-4693-8EE9-521770238673}" sibTransId="{A5AF85AF-043B-411B-958C-359047EDBCAC}"/>
    <dgm:cxn modelId="{48AC9DC0-4F7D-4A02-9534-980928EC026A}" type="presOf" srcId="{365604D9-48F5-4869-96BC-15E90F46893E}" destId="{DFAC7BC0-6380-4892-ABAF-6E3E0A88E914}" srcOrd="0" destOrd="0" presId="urn:microsoft.com/office/officeart/2005/8/layout/radial5"/>
    <dgm:cxn modelId="{E0B26BD2-3A37-4152-840D-616BCFC709B1}" type="presOf" srcId="{27744389-A6E6-4693-8EE9-521770238673}" destId="{35D246B5-5170-4227-AE5A-39472A87958E}" srcOrd="1" destOrd="0" presId="urn:microsoft.com/office/officeart/2005/8/layout/radial5"/>
    <dgm:cxn modelId="{DFDE4627-170B-4CF3-BB6D-2FE51B5FAE3F}" type="presOf" srcId="{16E2BBCB-AFF0-41B5-BBC3-69496AE5B1C4}" destId="{83D47E83-3A0B-4669-AFDF-A6CF99F15428}" srcOrd="1" destOrd="0" presId="urn:microsoft.com/office/officeart/2005/8/layout/radial5"/>
    <dgm:cxn modelId="{E0E3DDA4-EED0-499B-87A1-111B85C30C8F}" srcId="{257DA658-E28E-40AF-971C-86999AFE1350}" destId="{AF367C11-C7F7-432D-A552-CEE507F85575}" srcOrd="0" destOrd="0" parTransId="{609E7589-DE12-4C1B-8393-A76099EDD77E}" sibTransId="{762A34FA-3595-4503-A356-6AF4A9FFAF6F}"/>
    <dgm:cxn modelId="{18C698DB-C64E-4ACC-9CE5-79F8D88D7055}" type="presOf" srcId="{27744389-A6E6-4693-8EE9-521770238673}" destId="{EDFD0872-8019-41E4-B71A-828483847C6A}" srcOrd="0" destOrd="0" presId="urn:microsoft.com/office/officeart/2005/8/layout/radial5"/>
    <dgm:cxn modelId="{BF7C9E4F-6522-4EBB-AD7B-0F09EAD22B71}" type="presParOf" srcId="{6DCB1B64-662F-40F5-B264-D4BAE4C855D6}" destId="{C0B06D8D-85AE-47D5-BD59-D807E01A1D9F}" srcOrd="0" destOrd="0" presId="urn:microsoft.com/office/officeart/2005/8/layout/radial5"/>
    <dgm:cxn modelId="{9EA34E4D-A0D6-45D5-9798-8E3E0CE79FE4}" type="presParOf" srcId="{6DCB1B64-662F-40F5-B264-D4BAE4C855D6}" destId="{74FBBD45-CDC0-4456-961E-EC46FB69DC6A}" srcOrd="1" destOrd="0" presId="urn:microsoft.com/office/officeart/2005/8/layout/radial5"/>
    <dgm:cxn modelId="{BC42406B-43B3-4748-A5C1-41DEF5D76274}" type="presParOf" srcId="{74FBBD45-CDC0-4456-961E-EC46FB69DC6A}" destId="{449D1889-682B-4179-8EE3-709D1EAE2295}" srcOrd="0" destOrd="0" presId="urn:microsoft.com/office/officeart/2005/8/layout/radial5"/>
    <dgm:cxn modelId="{8D253D3B-B3AC-4685-A729-7C6D7AB6EFC1}" type="presParOf" srcId="{6DCB1B64-662F-40F5-B264-D4BAE4C855D6}" destId="{81587FD2-DF43-4858-AE77-C228EE7AFE8E}" srcOrd="2" destOrd="0" presId="urn:microsoft.com/office/officeart/2005/8/layout/radial5"/>
    <dgm:cxn modelId="{8E4B864E-D3A8-402B-99D2-286D874C99A1}" type="presParOf" srcId="{6DCB1B64-662F-40F5-B264-D4BAE4C855D6}" destId="{A59AAB12-D62A-4EDD-AFBE-C46F1268986A}" srcOrd="3" destOrd="0" presId="urn:microsoft.com/office/officeart/2005/8/layout/radial5"/>
    <dgm:cxn modelId="{46E39507-59C4-419A-8808-886AC96FF44E}" type="presParOf" srcId="{A59AAB12-D62A-4EDD-AFBE-C46F1268986A}" destId="{0A00F12C-ED3F-4827-B440-46365976D820}" srcOrd="0" destOrd="0" presId="urn:microsoft.com/office/officeart/2005/8/layout/radial5"/>
    <dgm:cxn modelId="{CF269844-3459-4985-93DB-B9CF437F4A56}" type="presParOf" srcId="{6DCB1B64-662F-40F5-B264-D4BAE4C855D6}" destId="{69D456FB-D6FE-459E-8E4A-C2271FA08389}" srcOrd="4" destOrd="0" presId="urn:microsoft.com/office/officeart/2005/8/layout/radial5"/>
    <dgm:cxn modelId="{000413DB-05E5-463B-AA1E-9AB2DF9E3D09}" type="presParOf" srcId="{6DCB1B64-662F-40F5-B264-D4BAE4C855D6}" destId="{1F9698D4-D2C3-4D95-9410-612F68BD16D8}" srcOrd="5" destOrd="0" presId="urn:microsoft.com/office/officeart/2005/8/layout/radial5"/>
    <dgm:cxn modelId="{95F1502A-A4B3-4989-862A-22AE914720E7}" type="presParOf" srcId="{1F9698D4-D2C3-4D95-9410-612F68BD16D8}" destId="{59868E5C-D50B-48C4-91BC-4958D66D3E72}" srcOrd="0" destOrd="0" presId="urn:microsoft.com/office/officeart/2005/8/layout/radial5"/>
    <dgm:cxn modelId="{83FDCD1F-DA17-4FA6-A469-A3DDEE215EE8}" type="presParOf" srcId="{6DCB1B64-662F-40F5-B264-D4BAE4C855D6}" destId="{5EFDC9EC-892B-40C8-BF99-07BE36294AC0}" srcOrd="6" destOrd="0" presId="urn:microsoft.com/office/officeart/2005/8/layout/radial5"/>
    <dgm:cxn modelId="{2D119C45-EDE8-4F33-9A40-2D24E5E93D0A}" type="presParOf" srcId="{6DCB1B64-662F-40F5-B264-D4BAE4C855D6}" destId="{D0C96167-E773-4D1A-9429-A3FE93FBA6E5}" srcOrd="7" destOrd="0" presId="urn:microsoft.com/office/officeart/2005/8/layout/radial5"/>
    <dgm:cxn modelId="{963FEAAB-724A-4F68-8CE0-50305B1669D8}" type="presParOf" srcId="{D0C96167-E773-4D1A-9429-A3FE93FBA6E5}" destId="{83D47E83-3A0B-4669-AFDF-A6CF99F15428}" srcOrd="0" destOrd="0" presId="urn:microsoft.com/office/officeart/2005/8/layout/radial5"/>
    <dgm:cxn modelId="{60FFE7D8-DB9F-4BC3-ADDC-43C797D1CEF1}" type="presParOf" srcId="{6DCB1B64-662F-40F5-B264-D4BAE4C855D6}" destId="{DFAC7BC0-6380-4892-ABAF-6E3E0A88E914}" srcOrd="8" destOrd="0" presId="urn:microsoft.com/office/officeart/2005/8/layout/radial5"/>
    <dgm:cxn modelId="{ACEC6E53-63B8-44A7-9F70-261FD395676F}" type="presParOf" srcId="{6DCB1B64-662F-40F5-B264-D4BAE4C855D6}" destId="{EDFD0872-8019-41E4-B71A-828483847C6A}" srcOrd="9" destOrd="0" presId="urn:microsoft.com/office/officeart/2005/8/layout/radial5"/>
    <dgm:cxn modelId="{7678EF3C-CD9C-40A6-BF5D-56EC47EC0305}" type="presParOf" srcId="{EDFD0872-8019-41E4-B71A-828483847C6A}" destId="{35D246B5-5170-4227-AE5A-39472A87958E}" srcOrd="0" destOrd="0" presId="urn:microsoft.com/office/officeart/2005/8/layout/radial5"/>
    <dgm:cxn modelId="{954C5126-5166-49E6-9C69-D6590857D219}" type="presParOf" srcId="{6DCB1B64-662F-40F5-B264-D4BAE4C855D6}" destId="{B349B7D0-F528-4844-BC89-8CA05BE20012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74F642-DFD8-41E0-8EBF-FF65194AD248}" type="doc">
      <dgm:prSet loTypeId="urn:microsoft.com/office/officeart/2005/8/layout/radial5" loCatId="relationship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57DA658-E28E-40AF-971C-86999AFE1350}">
      <dgm:prSet phldrT="[Text]" custT="1"/>
      <dgm:spPr>
        <a:xfrm>
          <a:off x="3809998" y="2230984"/>
          <a:ext cx="991494" cy="942698"/>
        </a:xfrm>
        <a:prstGeom prst="ellipse">
          <a:avLst/>
        </a:prstGeom>
        <a:gradFill rotWithShape="0">
          <a:gsLst>
            <a:gs pos="0">
              <a:srgbClr val="3497AE">
                <a:hueOff val="0"/>
                <a:satOff val="0"/>
                <a:lumOff val="0"/>
                <a:alphaOff val="0"/>
                <a:tint val="62000"/>
                <a:satMod val="180000"/>
              </a:srgbClr>
            </a:gs>
            <a:gs pos="65000">
              <a:srgbClr val="3497AE">
                <a:hueOff val="0"/>
                <a:satOff val="0"/>
                <a:lumOff val="0"/>
                <a:alphaOff val="0"/>
                <a:tint val="32000"/>
                <a:satMod val="250000"/>
              </a:srgbClr>
            </a:gs>
            <a:gs pos="100000">
              <a:srgbClr val="3497AE">
                <a:hueOff val="0"/>
                <a:satOff val="0"/>
                <a:lumOff val="0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2400" smtClean="0">
              <a:solidFill>
                <a:srgbClr val="000000"/>
              </a:solidFill>
              <a:latin typeface="Calibri"/>
              <a:ea typeface="+mn-ea"/>
              <a:cs typeface="+mn-cs"/>
            </a:rPr>
            <a:t>Jaql</a:t>
          </a:r>
          <a:endParaRPr lang="en-US" sz="2400" dirty="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BF226417-B8BB-442B-8834-10ACAE043CB4}" type="parTrans" cxnId="{EEBB48ED-4902-4B8C-A70D-509ABF9223FE}">
      <dgm:prSet/>
      <dgm:spPr/>
      <dgm:t>
        <a:bodyPr/>
        <a:lstStyle/>
        <a:p>
          <a:endParaRPr lang="en-US" sz="3200"/>
        </a:p>
      </dgm:t>
    </dgm:pt>
    <dgm:pt modelId="{6DF292AE-96A6-4B5A-9D50-EB9B5EF46FF9}" type="sibTrans" cxnId="{EEBB48ED-4902-4B8C-A70D-509ABF9223FE}">
      <dgm:prSet/>
      <dgm:spPr/>
      <dgm:t>
        <a:bodyPr/>
        <a:lstStyle/>
        <a:p>
          <a:endParaRPr lang="en-US" sz="3200"/>
        </a:p>
      </dgm:t>
    </dgm:pt>
    <dgm:pt modelId="{AF367C11-C7F7-432D-A552-CEE507F85575}">
      <dgm:prSet phldrT="[Text]" custT="1"/>
      <dgm:spPr>
        <a:xfrm>
          <a:off x="2743203" y="205626"/>
          <a:ext cx="3100428" cy="1273976"/>
        </a:xfrm>
        <a:prstGeom prst="ellipse">
          <a:avLst/>
        </a:prstGeom>
        <a:gradFill rotWithShape="0">
          <a:gsLst>
            <a:gs pos="0">
              <a:srgbClr val="DF8045">
                <a:hueOff val="0"/>
                <a:satOff val="0"/>
                <a:lumOff val="0"/>
                <a:alphaOff val="0"/>
                <a:tint val="62000"/>
                <a:satMod val="180000"/>
              </a:srgbClr>
            </a:gs>
            <a:gs pos="65000">
              <a:srgbClr val="DF8045">
                <a:hueOff val="0"/>
                <a:satOff val="0"/>
                <a:lumOff val="0"/>
                <a:alphaOff val="0"/>
                <a:tint val="32000"/>
                <a:satMod val="250000"/>
              </a:srgbClr>
            </a:gs>
            <a:gs pos="100000">
              <a:srgbClr val="DF8045">
                <a:hueOff val="0"/>
                <a:satOff val="0"/>
                <a:lumOff val="0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200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Processing massive datasets (JSON, </a:t>
          </a:r>
          <a:r>
            <a:rPr lang="en-US" sz="2000" dirty="0" err="1" smtClean="0">
              <a:solidFill>
                <a:srgbClr val="000000"/>
              </a:solidFill>
              <a:latin typeface="Calibri"/>
              <a:ea typeface="+mn-ea"/>
              <a:cs typeface="+mn-cs"/>
            </a:rPr>
            <a:t>semistructured</a:t>
          </a:r>
          <a:r>
            <a:rPr lang="en-US" sz="200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)</a:t>
          </a:r>
        </a:p>
      </dgm:t>
    </dgm:pt>
    <dgm:pt modelId="{609E7589-DE12-4C1B-8393-A76099EDD77E}" type="parTrans" cxnId="{E0E3DDA4-EED0-499B-87A1-111B85C30C8F}">
      <dgm:prSet custT="1"/>
      <dgm:spPr>
        <a:xfrm rot="16177212">
          <a:off x="4101081" y="1622517"/>
          <a:ext cx="398247" cy="4881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DF8045">
                <a:hueOff val="0"/>
                <a:satOff val="0"/>
                <a:lumOff val="0"/>
                <a:alphaOff val="0"/>
                <a:tint val="62000"/>
                <a:satMod val="180000"/>
              </a:srgbClr>
            </a:gs>
            <a:gs pos="65000">
              <a:srgbClr val="DF8045">
                <a:hueOff val="0"/>
                <a:satOff val="0"/>
                <a:lumOff val="0"/>
                <a:alphaOff val="0"/>
                <a:tint val="32000"/>
                <a:satMod val="250000"/>
              </a:srgbClr>
            </a:gs>
            <a:gs pos="100000">
              <a:srgbClr val="DF8045">
                <a:hueOff val="0"/>
                <a:satOff val="0"/>
                <a:lumOff val="0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762A34FA-3595-4503-A356-6AF4A9FFAF6F}" type="sibTrans" cxnId="{E0E3DDA4-EED0-499B-87A1-111B85C30C8F}">
      <dgm:prSet/>
      <dgm:spPr/>
      <dgm:t>
        <a:bodyPr/>
        <a:lstStyle/>
        <a:p>
          <a:endParaRPr lang="en-US" sz="3200"/>
        </a:p>
      </dgm:t>
    </dgm:pt>
    <dgm:pt modelId="{5A6D263F-0BDC-449E-A10C-CA23C3AD0E4F}">
      <dgm:prSet phldrT="[Text]" custT="1"/>
      <dgm:spPr>
        <a:xfrm>
          <a:off x="5410194" y="1396526"/>
          <a:ext cx="2299968" cy="1419718"/>
        </a:xfrm>
        <a:prstGeom prst="ellipse">
          <a:avLst/>
        </a:prstGeom>
        <a:gradFill rotWithShape="0">
          <a:gsLst>
            <a:gs pos="0">
              <a:srgbClr val="DF8045">
                <a:hueOff val="1005190"/>
                <a:satOff val="-1860"/>
                <a:lumOff val="-2059"/>
                <a:alphaOff val="0"/>
                <a:tint val="62000"/>
                <a:satMod val="180000"/>
              </a:srgbClr>
            </a:gs>
            <a:gs pos="65000">
              <a:srgbClr val="DF8045">
                <a:hueOff val="1005190"/>
                <a:satOff val="-1860"/>
                <a:lumOff val="-2059"/>
                <a:alphaOff val="0"/>
                <a:tint val="32000"/>
                <a:satMod val="250000"/>
              </a:srgbClr>
            </a:gs>
            <a:gs pos="100000">
              <a:srgbClr val="DF8045">
                <a:hueOff val="1005190"/>
                <a:satOff val="-1860"/>
                <a:lumOff val="-2059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200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Data formats </a:t>
          </a:r>
          <a:r>
            <a:rPr lang="en-US" sz="2000" smtClean="0">
              <a:solidFill>
                <a:srgbClr val="000000"/>
              </a:solidFill>
              <a:latin typeface="Calibri"/>
              <a:ea typeface="+mn-ea"/>
              <a:cs typeface="+mn-cs"/>
            </a:rPr>
            <a:t>like delimited files, </a:t>
          </a:r>
          <a:r>
            <a:rPr lang="en-US" sz="200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JSON, XML, custom </a:t>
          </a:r>
          <a:endParaRPr lang="en-US" sz="2000" dirty="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4C7FFA7F-5802-463F-A67D-78B316F1A59B}" type="parTrans" cxnId="{C919108E-9A83-4221-B410-1248FF587084}">
      <dgm:prSet custT="1"/>
      <dgm:spPr>
        <a:xfrm rot="20711570">
          <a:off x="4935153" y="2239756"/>
          <a:ext cx="394529" cy="4881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DF8045">
                <a:hueOff val="1005190"/>
                <a:satOff val="-1860"/>
                <a:lumOff val="-2059"/>
                <a:alphaOff val="0"/>
                <a:tint val="62000"/>
                <a:satMod val="180000"/>
              </a:srgbClr>
            </a:gs>
            <a:gs pos="65000">
              <a:srgbClr val="DF8045">
                <a:hueOff val="1005190"/>
                <a:satOff val="-1860"/>
                <a:lumOff val="-2059"/>
                <a:alphaOff val="0"/>
                <a:tint val="32000"/>
                <a:satMod val="250000"/>
              </a:srgbClr>
            </a:gs>
            <a:gs pos="100000">
              <a:srgbClr val="DF8045">
                <a:hueOff val="1005190"/>
                <a:satOff val="-1860"/>
                <a:lumOff val="-2059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62569540-B341-4E11-B435-5BFD618D975F}" type="sibTrans" cxnId="{C919108E-9A83-4221-B410-1248FF587084}">
      <dgm:prSet/>
      <dgm:spPr/>
      <dgm:t>
        <a:bodyPr/>
        <a:lstStyle/>
        <a:p>
          <a:endParaRPr lang="en-US" sz="3200"/>
        </a:p>
      </dgm:t>
    </dgm:pt>
    <dgm:pt modelId="{C501E3D7-FE64-4B3C-9BD9-A21D1A5C373C}">
      <dgm:prSet phldrT="[Text]" custT="1"/>
      <dgm:spPr>
        <a:xfrm>
          <a:off x="4495808" y="3554060"/>
          <a:ext cx="2720971" cy="1392427"/>
        </a:xfrm>
        <a:prstGeom prst="ellipse">
          <a:avLst/>
        </a:prstGeom>
        <a:gradFill rotWithShape="0">
          <a:gsLst>
            <a:gs pos="0">
              <a:srgbClr val="DF8045">
                <a:hueOff val="2010379"/>
                <a:satOff val="-3721"/>
                <a:lumOff val="-4117"/>
                <a:alphaOff val="0"/>
                <a:tint val="62000"/>
                <a:satMod val="180000"/>
              </a:srgbClr>
            </a:gs>
            <a:gs pos="65000">
              <a:srgbClr val="DF8045">
                <a:hueOff val="2010379"/>
                <a:satOff val="-3721"/>
                <a:lumOff val="-4117"/>
                <a:alphaOff val="0"/>
                <a:tint val="32000"/>
                <a:satMod val="250000"/>
              </a:srgbClr>
            </a:gs>
            <a:gs pos="100000">
              <a:srgbClr val="DF8045">
                <a:hueOff val="2010379"/>
                <a:satOff val="-3721"/>
                <a:lumOff val="-4117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200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Data model supports arrays and records; flexible schema</a:t>
          </a:r>
          <a:endParaRPr lang="en-US" sz="2000" dirty="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ACEC2FCC-6C9A-48E0-8DA1-870306570B22}" type="parTrans" cxnId="{87DDBA6B-982A-43B1-A5A7-3D2E5439D8CF}">
      <dgm:prSet custT="1"/>
      <dgm:spPr>
        <a:xfrm rot="2697106">
          <a:off x="4712649" y="3084328"/>
          <a:ext cx="440392" cy="4881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DF8045">
                <a:hueOff val="2010379"/>
                <a:satOff val="-3721"/>
                <a:lumOff val="-4117"/>
                <a:alphaOff val="0"/>
                <a:tint val="62000"/>
                <a:satMod val="180000"/>
              </a:srgbClr>
            </a:gs>
            <a:gs pos="65000">
              <a:srgbClr val="DF8045">
                <a:hueOff val="2010379"/>
                <a:satOff val="-3721"/>
                <a:lumOff val="-4117"/>
                <a:alphaOff val="0"/>
                <a:tint val="32000"/>
                <a:satMod val="250000"/>
              </a:srgbClr>
            </a:gs>
            <a:gs pos="100000">
              <a:srgbClr val="DF8045">
                <a:hueOff val="2010379"/>
                <a:satOff val="-3721"/>
                <a:lumOff val="-4117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36F1C239-0FC2-4EFC-8FB6-523A2B58B23F}" type="sibTrans" cxnId="{87DDBA6B-982A-43B1-A5A7-3D2E5439D8CF}">
      <dgm:prSet/>
      <dgm:spPr/>
      <dgm:t>
        <a:bodyPr/>
        <a:lstStyle/>
        <a:p>
          <a:endParaRPr lang="en-US" sz="3200"/>
        </a:p>
      </dgm:t>
    </dgm:pt>
    <dgm:pt modelId="{365604D9-48F5-4869-96BC-15E90F46893E}">
      <dgm:prSet phldrT="[Text]" custT="1"/>
      <dgm:spPr>
        <a:xfrm>
          <a:off x="1523996" y="3651094"/>
          <a:ext cx="2806733" cy="1266655"/>
        </a:xfrm>
        <a:prstGeom prst="ellipse">
          <a:avLst/>
        </a:prstGeom>
        <a:gradFill rotWithShape="0">
          <a:gsLst>
            <a:gs pos="0">
              <a:srgbClr val="DF8045">
                <a:hueOff val="3015569"/>
                <a:satOff val="-5581"/>
                <a:lumOff val="-6176"/>
                <a:alphaOff val="0"/>
                <a:tint val="62000"/>
                <a:satMod val="180000"/>
              </a:srgbClr>
            </a:gs>
            <a:gs pos="65000">
              <a:srgbClr val="DF8045">
                <a:hueOff val="3015569"/>
                <a:satOff val="-5581"/>
                <a:lumOff val="-6176"/>
                <a:alphaOff val="0"/>
                <a:tint val="32000"/>
                <a:satMod val="250000"/>
              </a:srgbClr>
            </a:gs>
            <a:gs pos="100000">
              <a:srgbClr val="DF8045">
                <a:hueOff val="3015569"/>
                <a:satOff val="-5581"/>
                <a:lumOff val="-6176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200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Query</a:t>
          </a:r>
          <a:r>
            <a:rPr lang="en-US" sz="2000" baseline="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 language is inspired by SQL, XQuery, Pig, Lisp</a:t>
          </a:r>
          <a:endParaRPr lang="en-US" sz="2000" dirty="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F5CB84AA-C65F-4105-9061-8ABD9C77FA01}" type="sibTrans" cxnId="{B38B4DB4-0F93-4FAD-A96E-7C1C094A217A}">
      <dgm:prSet/>
      <dgm:spPr/>
      <dgm:t>
        <a:bodyPr/>
        <a:lstStyle/>
        <a:p>
          <a:endParaRPr lang="en-US" sz="3200"/>
        </a:p>
      </dgm:t>
    </dgm:pt>
    <dgm:pt modelId="{16E2BBCB-AFF0-41B5-BBC3-69496AE5B1C4}" type="parTrans" cxnId="{B38B4DB4-0F93-4FAD-A96E-7C1C094A217A}">
      <dgm:prSet custT="1"/>
      <dgm:spPr>
        <a:xfrm rot="7863826">
          <a:off x="3502098" y="3126671"/>
          <a:ext cx="442637" cy="4881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DF8045">
                <a:hueOff val="3015569"/>
                <a:satOff val="-5581"/>
                <a:lumOff val="-6176"/>
                <a:alphaOff val="0"/>
                <a:tint val="62000"/>
                <a:satMod val="180000"/>
              </a:srgbClr>
            </a:gs>
            <a:gs pos="65000">
              <a:srgbClr val="DF8045">
                <a:hueOff val="3015569"/>
                <a:satOff val="-5581"/>
                <a:lumOff val="-6176"/>
                <a:alphaOff val="0"/>
                <a:tint val="32000"/>
                <a:satMod val="250000"/>
              </a:srgbClr>
            </a:gs>
            <a:gs pos="100000">
              <a:srgbClr val="DF8045">
                <a:hueOff val="3015569"/>
                <a:satOff val="-5581"/>
                <a:lumOff val="-6176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 sz="200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EB0B4234-3768-4AE7-B987-22F8A23160DF}">
      <dgm:prSet phldrT="[Text]" custScaleX="157678" custScaleY="98893" custRadScaleRad="116663"/>
      <dgm:spPr/>
      <dgm:t>
        <a:bodyPr/>
        <a:lstStyle/>
        <a:p>
          <a:endParaRPr lang="en-US"/>
        </a:p>
      </dgm:t>
    </dgm:pt>
    <dgm:pt modelId="{7D6A5F68-7257-4E8A-A0FF-2CBB2D7B1A2F}" type="parTrans" cxnId="{7773BF7F-37B6-4CC3-89A0-F713F2A8D06A}">
      <dgm:prSet/>
      <dgm:spPr/>
      <dgm:t>
        <a:bodyPr/>
        <a:lstStyle/>
        <a:p>
          <a:endParaRPr lang="en-US"/>
        </a:p>
      </dgm:t>
    </dgm:pt>
    <dgm:pt modelId="{9DB312FC-AB9A-4DD8-80EC-256EAFB792BD}" type="sibTrans" cxnId="{7773BF7F-37B6-4CC3-89A0-F713F2A8D06A}">
      <dgm:prSet/>
      <dgm:spPr/>
      <dgm:t>
        <a:bodyPr/>
        <a:lstStyle/>
        <a:p>
          <a:endParaRPr lang="en-US"/>
        </a:p>
      </dgm:t>
    </dgm:pt>
    <dgm:pt modelId="{0E498D01-6216-48B7-B20D-29EA1D4BD0CD}">
      <dgm:prSet phldrT="[Text]" custT="1"/>
      <dgm:spPr>
        <a:xfrm>
          <a:off x="640723" y="1316589"/>
          <a:ext cx="2454151" cy="1529168"/>
        </a:xfrm>
        <a:prstGeom prst="ellipse">
          <a:avLst/>
        </a:prstGeom>
        <a:gradFill rotWithShape="0">
          <a:gsLst>
            <a:gs pos="0">
              <a:srgbClr val="DF8045">
                <a:hueOff val="4020759"/>
                <a:satOff val="-7441"/>
                <a:lumOff val="-8235"/>
                <a:alphaOff val="0"/>
                <a:tint val="62000"/>
                <a:satMod val="180000"/>
              </a:srgbClr>
            </a:gs>
            <a:gs pos="65000">
              <a:srgbClr val="DF8045">
                <a:hueOff val="4020759"/>
                <a:satOff val="-7441"/>
                <a:lumOff val="-8235"/>
                <a:alphaOff val="0"/>
                <a:tint val="32000"/>
                <a:satMod val="250000"/>
              </a:srgbClr>
            </a:gs>
            <a:gs pos="100000">
              <a:srgbClr val="DF8045">
                <a:hueOff val="4020759"/>
                <a:satOff val="-7441"/>
                <a:lumOff val="-8235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/>
        <a:lstStyle/>
        <a:p>
          <a:r>
            <a:rPr lang="en-US" sz="200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Queries </a:t>
          </a:r>
          <a:r>
            <a:rPr lang="en-US" sz="2000" dirty="0" smtClean="0">
              <a:solidFill>
                <a:srgbClr val="000000"/>
              </a:solidFill>
              <a:latin typeface="Calibri"/>
              <a:ea typeface="+mn-ea"/>
              <a:cs typeface="+mn-cs"/>
              <a:sym typeface="Wingdings" panose="05000000000000000000" pitchFamily="2" charset="2"/>
            </a:rPr>
            <a:t> </a:t>
          </a:r>
          <a:r>
            <a:rPr lang="en-US" sz="2000" dirty="0" err="1" smtClean="0">
              <a:solidFill>
                <a:srgbClr val="000000"/>
              </a:solidFill>
              <a:latin typeface="Calibri"/>
              <a:ea typeface="+mn-ea"/>
              <a:cs typeface="+mn-cs"/>
            </a:rPr>
            <a:t>MapReduce</a:t>
          </a:r>
          <a:r>
            <a:rPr lang="en-US" sz="200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 jobs (batch)</a:t>
          </a:r>
          <a:endParaRPr lang="en-US" sz="2000" dirty="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27744389-A6E6-4693-8EE9-521770238673}" type="parTrans" cxnId="{56DC30EB-293E-4F83-8A3F-436838584A9F}">
      <dgm:prSet/>
      <dgm:spPr>
        <a:xfrm rot="11657650">
          <a:off x="3202444" y="2234539"/>
          <a:ext cx="450292" cy="4881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DF8045">
                <a:hueOff val="4020759"/>
                <a:satOff val="-7441"/>
                <a:lumOff val="-8235"/>
                <a:alphaOff val="0"/>
                <a:tint val="62000"/>
                <a:satMod val="180000"/>
              </a:srgbClr>
            </a:gs>
            <a:gs pos="65000">
              <a:srgbClr val="DF8045">
                <a:hueOff val="4020759"/>
                <a:satOff val="-7441"/>
                <a:lumOff val="-8235"/>
                <a:alphaOff val="0"/>
                <a:tint val="32000"/>
                <a:satMod val="250000"/>
              </a:srgbClr>
            </a:gs>
            <a:gs pos="100000">
              <a:srgbClr val="DF8045">
                <a:hueOff val="4020759"/>
                <a:satOff val="-7441"/>
                <a:lumOff val="-8235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endParaRPr lang="en-US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A5AF85AF-043B-411B-958C-359047EDBCAC}" type="sibTrans" cxnId="{56DC30EB-293E-4F83-8A3F-436838584A9F}">
      <dgm:prSet/>
      <dgm:spPr/>
      <dgm:t>
        <a:bodyPr/>
        <a:lstStyle/>
        <a:p>
          <a:endParaRPr lang="en-US"/>
        </a:p>
      </dgm:t>
    </dgm:pt>
    <dgm:pt modelId="{6DCB1B64-662F-40F5-B264-D4BAE4C855D6}" type="pres">
      <dgm:prSet presAssocID="{E574F642-DFD8-41E0-8EBF-FF65194AD248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0B06D8D-85AE-47D5-BD59-D807E01A1D9F}" type="pres">
      <dgm:prSet presAssocID="{257DA658-E28E-40AF-971C-86999AFE1350}" presName="centerShape" presStyleLbl="node0" presStyleIdx="0" presStyleCnt="1" custScaleX="69065" custScaleY="65666"/>
      <dgm:spPr/>
      <dgm:t>
        <a:bodyPr/>
        <a:lstStyle/>
        <a:p>
          <a:endParaRPr lang="en-US"/>
        </a:p>
      </dgm:t>
    </dgm:pt>
    <dgm:pt modelId="{74FBBD45-CDC0-4456-961E-EC46FB69DC6A}" type="pres">
      <dgm:prSet presAssocID="{609E7589-DE12-4C1B-8393-A76099EDD77E}" presName="parTrans" presStyleLbl="sibTrans2D1" presStyleIdx="0" presStyleCnt="5"/>
      <dgm:spPr/>
      <dgm:t>
        <a:bodyPr/>
        <a:lstStyle/>
        <a:p>
          <a:endParaRPr lang="en-US"/>
        </a:p>
      </dgm:t>
    </dgm:pt>
    <dgm:pt modelId="{449D1889-682B-4179-8EE3-709D1EAE2295}" type="pres">
      <dgm:prSet presAssocID="{609E7589-DE12-4C1B-8393-A76099EDD77E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81587FD2-DF43-4858-AE77-C228EE7AFE8E}" type="pres">
      <dgm:prSet presAssocID="{AF367C11-C7F7-432D-A552-CEE507F85575}" presName="node" presStyleLbl="node1" presStyleIdx="0" presStyleCnt="5" custScaleX="215968" custScaleY="88742" custRadScaleRad="92521" custRadScaleInc="-10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9AAB12-D62A-4EDD-AFBE-C46F1268986A}" type="pres">
      <dgm:prSet presAssocID="{4C7FFA7F-5802-463F-A67D-78B316F1A59B}" presName="parTrans" presStyleLbl="sibTrans2D1" presStyleIdx="1" presStyleCnt="5"/>
      <dgm:spPr/>
      <dgm:t>
        <a:bodyPr/>
        <a:lstStyle/>
        <a:p>
          <a:endParaRPr lang="en-US"/>
        </a:p>
      </dgm:t>
    </dgm:pt>
    <dgm:pt modelId="{0A00F12C-ED3F-4827-B440-46365976D820}" type="pres">
      <dgm:prSet presAssocID="{4C7FFA7F-5802-463F-A67D-78B316F1A59B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69D456FB-D6FE-459E-8E4A-C2271FA08389}" type="pres">
      <dgm:prSet presAssocID="{5A6D263F-0BDC-449E-A10C-CA23C3AD0E4F}" presName="node" presStyleLbl="node1" presStyleIdx="1" presStyleCnt="5" custScaleX="160210" custScaleY="98894" custRadScaleRad="116008" custRadScaleInc="88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698D4-D2C3-4D95-9410-612F68BD16D8}" type="pres">
      <dgm:prSet presAssocID="{ACEC2FCC-6C9A-48E0-8DA1-870306570B22}" presName="parTrans" presStyleLbl="sibTrans2D1" presStyleIdx="2" presStyleCnt="5"/>
      <dgm:spPr/>
      <dgm:t>
        <a:bodyPr/>
        <a:lstStyle/>
        <a:p>
          <a:endParaRPr lang="en-US"/>
        </a:p>
      </dgm:t>
    </dgm:pt>
    <dgm:pt modelId="{59868E5C-D50B-48C4-91BC-4958D66D3E72}" type="pres">
      <dgm:prSet presAssocID="{ACEC2FCC-6C9A-48E0-8DA1-870306570B22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5EFDC9EC-892B-40C8-BF99-07BE36294AC0}" type="pres">
      <dgm:prSet presAssocID="{C501E3D7-FE64-4B3C-9BD9-A21D1A5C373C}" presName="node" presStyleLbl="node1" presStyleIdx="2" presStyleCnt="5" custScaleX="189536" custScaleY="96993" custRadScaleRad="108998" custRadScaleInc="-251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C96167-E773-4D1A-9429-A3FE93FBA6E5}" type="pres">
      <dgm:prSet presAssocID="{16E2BBCB-AFF0-41B5-BBC3-69496AE5B1C4}" presName="parTrans" presStyleLbl="sibTrans2D1" presStyleIdx="3" presStyleCnt="5"/>
      <dgm:spPr/>
      <dgm:t>
        <a:bodyPr/>
        <a:lstStyle/>
        <a:p>
          <a:endParaRPr lang="en-US"/>
        </a:p>
      </dgm:t>
    </dgm:pt>
    <dgm:pt modelId="{83D47E83-3A0B-4669-AFDF-A6CF99F15428}" type="pres">
      <dgm:prSet presAssocID="{16E2BBCB-AFF0-41B5-BBC3-69496AE5B1C4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DFAC7BC0-6380-4892-ABAF-6E3E0A88E914}" type="pres">
      <dgm:prSet presAssocID="{365604D9-48F5-4869-96BC-15E90F46893E}" presName="node" presStyleLbl="node1" presStyleIdx="3" presStyleCnt="5" custScaleX="195510" custScaleY="88232" custRadScaleRad="104389" custRadScaleInc="140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FD0872-8019-41E4-B71A-828483847C6A}" type="pres">
      <dgm:prSet presAssocID="{27744389-A6E6-4693-8EE9-521770238673}" presName="parTrans" presStyleLbl="sibTrans2D1" presStyleIdx="4" presStyleCnt="5"/>
      <dgm:spPr/>
      <dgm:t>
        <a:bodyPr/>
        <a:lstStyle/>
        <a:p>
          <a:endParaRPr lang="en-US"/>
        </a:p>
      </dgm:t>
    </dgm:pt>
    <dgm:pt modelId="{35D246B5-5170-4227-AE5A-39472A87958E}" type="pres">
      <dgm:prSet presAssocID="{27744389-A6E6-4693-8EE9-521770238673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B349B7D0-F528-4844-BC89-8CA05BE20012}" type="pres">
      <dgm:prSet presAssocID="{0E498D01-6216-48B7-B20D-29EA1D4BD0CD}" presName="node" presStyleLbl="node1" presStyleIdx="4" presStyleCnt="5" custScaleX="170950" custScaleY="106518" custRadScaleRad="125160" custRadScaleInc="-102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71D419-E8E8-4EB2-9514-25DED028C880}" type="presOf" srcId="{ACEC2FCC-6C9A-48E0-8DA1-870306570B22}" destId="{59868E5C-D50B-48C4-91BC-4958D66D3E72}" srcOrd="1" destOrd="0" presId="urn:microsoft.com/office/officeart/2005/8/layout/radial5"/>
    <dgm:cxn modelId="{E65B5FF8-3249-4BF5-88E4-A904A82772F7}" type="presOf" srcId="{0E498D01-6216-48B7-B20D-29EA1D4BD0CD}" destId="{B349B7D0-F528-4844-BC89-8CA05BE20012}" srcOrd="0" destOrd="0" presId="urn:microsoft.com/office/officeart/2005/8/layout/radial5"/>
    <dgm:cxn modelId="{59BFEE2C-85B6-45EB-94BB-7DD1851757C9}" type="presOf" srcId="{ACEC2FCC-6C9A-48E0-8DA1-870306570B22}" destId="{1F9698D4-D2C3-4D95-9410-612F68BD16D8}" srcOrd="0" destOrd="0" presId="urn:microsoft.com/office/officeart/2005/8/layout/radial5"/>
    <dgm:cxn modelId="{D94DE934-CFFA-49BB-AD97-64A499E55AC4}" type="presOf" srcId="{4C7FFA7F-5802-463F-A67D-78B316F1A59B}" destId="{A59AAB12-D62A-4EDD-AFBE-C46F1268986A}" srcOrd="0" destOrd="0" presId="urn:microsoft.com/office/officeart/2005/8/layout/radial5"/>
    <dgm:cxn modelId="{BD2698FE-4468-4DD0-BC2A-D74151CEEC82}" type="presOf" srcId="{27744389-A6E6-4693-8EE9-521770238673}" destId="{EDFD0872-8019-41E4-B71A-828483847C6A}" srcOrd="0" destOrd="0" presId="urn:microsoft.com/office/officeart/2005/8/layout/radial5"/>
    <dgm:cxn modelId="{B38B4DB4-0F93-4FAD-A96E-7C1C094A217A}" srcId="{257DA658-E28E-40AF-971C-86999AFE1350}" destId="{365604D9-48F5-4869-96BC-15E90F46893E}" srcOrd="3" destOrd="0" parTransId="{16E2BBCB-AFF0-41B5-BBC3-69496AE5B1C4}" sibTransId="{F5CB84AA-C65F-4105-9061-8ABD9C77FA01}"/>
    <dgm:cxn modelId="{64A7A8DC-B547-4F0C-BD6E-B0F589EF5101}" type="presOf" srcId="{365604D9-48F5-4869-96BC-15E90F46893E}" destId="{DFAC7BC0-6380-4892-ABAF-6E3E0A88E914}" srcOrd="0" destOrd="0" presId="urn:microsoft.com/office/officeart/2005/8/layout/radial5"/>
    <dgm:cxn modelId="{EEBB48ED-4902-4B8C-A70D-509ABF9223FE}" srcId="{E574F642-DFD8-41E0-8EBF-FF65194AD248}" destId="{257DA658-E28E-40AF-971C-86999AFE1350}" srcOrd="0" destOrd="0" parTransId="{BF226417-B8BB-442B-8834-10ACAE043CB4}" sibTransId="{6DF292AE-96A6-4B5A-9D50-EB9B5EF46FF9}"/>
    <dgm:cxn modelId="{DC0086EA-DC14-46CB-B5B8-2648B5411EDB}" type="presOf" srcId="{5A6D263F-0BDC-449E-A10C-CA23C3AD0E4F}" destId="{69D456FB-D6FE-459E-8E4A-C2271FA08389}" srcOrd="0" destOrd="0" presId="urn:microsoft.com/office/officeart/2005/8/layout/radial5"/>
    <dgm:cxn modelId="{87DDBA6B-982A-43B1-A5A7-3D2E5439D8CF}" srcId="{257DA658-E28E-40AF-971C-86999AFE1350}" destId="{C501E3D7-FE64-4B3C-9BD9-A21D1A5C373C}" srcOrd="2" destOrd="0" parTransId="{ACEC2FCC-6C9A-48E0-8DA1-870306570B22}" sibTransId="{36F1C239-0FC2-4EFC-8FB6-523A2B58B23F}"/>
    <dgm:cxn modelId="{3BE307C1-9139-416F-8B71-3D3007CC3749}" type="presOf" srcId="{C501E3D7-FE64-4B3C-9BD9-A21D1A5C373C}" destId="{5EFDC9EC-892B-40C8-BF99-07BE36294AC0}" srcOrd="0" destOrd="0" presId="urn:microsoft.com/office/officeart/2005/8/layout/radial5"/>
    <dgm:cxn modelId="{EBB638D1-9358-4CB8-B82D-5D1BBA7D71C6}" type="presOf" srcId="{609E7589-DE12-4C1B-8393-A76099EDD77E}" destId="{74FBBD45-CDC0-4456-961E-EC46FB69DC6A}" srcOrd="0" destOrd="0" presId="urn:microsoft.com/office/officeart/2005/8/layout/radial5"/>
    <dgm:cxn modelId="{C919108E-9A83-4221-B410-1248FF587084}" srcId="{257DA658-E28E-40AF-971C-86999AFE1350}" destId="{5A6D263F-0BDC-449E-A10C-CA23C3AD0E4F}" srcOrd="1" destOrd="0" parTransId="{4C7FFA7F-5802-463F-A67D-78B316F1A59B}" sibTransId="{62569540-B341-4E11-B435-5BFD618D975F}"/>
    <dgm:cxn modelId="{6562145C-1A4D-4F50-B513-0CD515BAD4D8}" type="presOf" srcId="{AF367C11-C7F7-432D-A552-CEE507F85575}" destId="{81587FD2-DF43-4858-AE77-C228EE7AFE8E}" srcOrd="0" destOrd="0" presId="urn:microsoft.com/office/officeart/2005/8/layout/radial5"/>
    <dgm:cxn modelId="{289251E0-5DB3-47E9-A709-6BF0DEAFEAB4}" type="presOf" srcId="{27744389-A6E6-4693-8EE9-521770238673}" destId="{35D246B5-5170-4227-AE5A-39472A87958E}" srcOrd="1" destOrd="0" presId="urn:microsoft.com/office/officeart/2005/8/layout/radial5"/>
    <dgm:cxn modelId="{7773BF7F-37B6-4CC3-89A0-F713F2A8D06A}" srcId="{E574F642-DFD8-41E0-8EBF-FF65194AD248}" destId="{EB0B4234-3768-4AE7-B987-22F8A23160DF}" srcOrd="1" destOrd="0" parTransId="{7D6A5F68-7257-4E8A-A0FF-2CBB2D7B1A2F}" sibTransId="{9DB312FC-AB9A-4DD8-80EC-256EAFB792BD}"/>
    <dgm:cxn modelId="{56640EAB-A92B-4024-9F36-CD163FFD1E31}" type="presOf" srcId="{4C7FFA7F-5802-463F-A67D-78B316F1A59B}" destId="{0A00F12C-ED3F-4827-B440-46365976D820}" srcOrd="1" destOrd="0" presId="urn:microsoft.com/office/officeart/2005/8/layout/radial5"/>
    <dgm:cxn modelId="{DBC43D81-ADF2-42D4-B9E0-7CC3C74B949C}" type="presOf" srcId="{16E2BBCB-AFF0-41B5-BBC3-69496AE5B1C4}" destId="{83D47E83-3A0B-4669-AFDF-A6CF99F15428}" srcOrd="1" destOrd="0" presId="urn:microsoft.com/office/officeart/2005/8/layout/radial5"/>
    <dgm:cxn modelId="{25D1CD1C-5A7B-415C-8B22-D554B40C955A}" type="presOf" srcId="{E574F642-DFD8-41E0-8EBF-FF65194AD248}" destId="{6DCB1B64-662F-40F5-B264-D4BAE4C855D6}" srcOrd="0" destOrd="0" presId="urn:microsoft.com/office/officeart/2005/8/layout/radial5"/>
    <dgm:cxn modelId="{56DC30EB-293E-4F83-8A3F-436838584A9F}" srcId="{257DA658-E28E-40AF-971C-86999AFE1350}" destId="{0E498D01-6216-48B7-B20D-29EA1D4BD0CD}" srcOrd="4" destOrd="0" parTransId="{27744389-A6E6-4693-8EE9-521770238673}" sibTransId="{A5AF85AF-043B-411B-958C-359047EDBCAC}"/>
    <dgm:cxn modelId="{C82C38BE-0665-44F9-A4BE-39B47D03E0E7}" type="presOf" srcId="{16E2BBCB-AFF0-41B5-BBC3-69496AE5B1C4}" destId="{D0C96167-E773-4D1A-9429-A3FE93FBA6E5}" srcOrd="0" destOrd="0" presId="urn:microsoft.com/office/officeart/2005/8/layout/radial5"/>
    <dgm:cxn modelId="{8EB4C94D-5414-48F0-BA5B-EA2CE593BD80}" type="presOf" srcId="{609E7589-DE12-4C1B-8393-A76099EDD77E}" destId="{449D1889-682B-4179-8EE3-709D1EAE2295}" srcOrd="1" destOrd="0" presId="urn:microsoft.com/office/officeart/2005/8/layout/radial5"/>
    <dgm:cxn modelId="{EFC973A8-6BC1-44A8-8006-8FE956A44ABE}" type="presOf" srcId="{257DA658-E28E-40AF-971C-86999AFE1350}" destId="{C0B06D8D-85AE-47D5-BD59-D807E01A1D9F}" srcOrd="0" destOrd="0" presId="urn:microsoft.com/office/officeart/2005/8/layout/radial5"/>
    <dgm:cxn modelId="{E0E3DDA4-EED0-499B-87A1-111B85C30C8F}" srcId="{257DA658-E28E-40AF-971C-86999AFE1350}" destId="{AF367C11-C7F7-432D-A552-CEE507F85575}" srcOrd="0" destOrd="0" parTransId="{609E7589-DE12-4C1B-8393-A76099EDD77E}" sibTransId="{762A34FA-3595-4503-A356-6AF4A9FFAF6F}"/>
    <dgm:cxn modelId="{5B189222-FFC1-4A28-873D-9F8A51C8513C}" type="presParOf" srcId="{6DCB1B64-662F-40F5-B264-D4BAE4C855D6}" destId="{C0B06D8D-85AE-47D5-BD59-D807E01A1D9F}" srcOrd="0" destOrd="0" presId="urn:microsoft.com/office/officeart/2005/8/layout/radial5"/>
    <dgm:cxn modelId="{75B0FEAC-A107-4FAB-96AD-928178A16F10}" type="presParOf" srcId="{6DCB1B64-662F-40F5-B264-D4BAE4C855D6}" destId="{74FBBD45-CDC0-4456-961E-EC46FB69DC6A}" srcOrd="1" destOrd="0" presId="urn:microsoft.com/office/officeart/2005/8/layout/radial5"/>
    <dgm:cxn modelId="{AD524BE2-55AC-4DE6-83D8-D254D535094A}" type="presParOf" srcId="{74FBBD45-CDC0-4456-961E-EC46FB69DC6A}" destId="{449D1889-682B-4179-8EE3-709D1EAE2295}" srcOrd="0" destOrd="0" presId="urn:microsoft.com/office/officeart/2005/8/layout/radial5"/>
    <dgm:cxn modelId="{EBE935FA-F80A-4A68-8E38-302603576AB7}" type="presParOf" srcId="{6DCB1B64-662F-40F5-B264-D4BAE4C855D6}" destId="{81587FD2-DF43-4858-AE77-C228EE7AFE8E}" srcOrd="2" destOrd="0" presId="urn:microsoft.com/office/officeart/2005/8/layout/radial5"/>
    <dgm:cxn modelId="{95EDA86D-8CDD-4426-9CD8-EC7D79E50F66}" type="presParOf" srcId="{6DCB1B64-662F-40F5-B264-D4BAE4C855D6}" destId="{A59AAB12-D62A-4EDD-AFBE-C46F1268986A}" srcOrd="3" destOrd="0" presId="urn:microsoft.com/office/officeart/2005/8/layout/radial5"/>
    <dgm:cxn modelId="{1EE3E353-D306-494C-A8B3-8298BF4FA4FF}" type="presParOf" srcId="{A59AAB12-D62A-4EDD-AFBE-C46F1268986A}" destId="{0A00F12C-ED3F-4827-B440-46365976D820}" srcOrd="0" destOrd="0" presId="urn:microsoft.com/office/officeart/2005/8/layout/radial5"/>
    <dgm:cxn modelId="{30C6D5C6-167C-4A6E-8E4F-892D9D2729EB}" type="presParOf" srcId="{6DCB1B64-662F-40F5-B264-D4BAE4C855D6}" destId="{69D456FB-D6FE-459E-8E4A-C2271FA08389}" srcOrd="4" destOrd="0" presId="urn:microsoft.com/office/officeart/2005/8/layout/radial5"/>
    <dgm:cxn modelId="{DBB66405-42A9-4AFB-A4E3-AA4DA7934F3C}" type="presParOf" srcId="{6DCB1B64-662F-40F5-B264-D4BAE4C855D6}" destId="{1F9698D4-D2C3-4D95-9410-612F68BD16D8}" srcOrd="5" destOrd="0" presId="urn:microsoft.com/office/officeart/2005/8/layout/radial5"/>
    <dgm:cxn modelId="{74399BD7-AF61-4072-93C3-E2CC892D54A1}" type="presParOf" srcId="{1F9698D4-D2C3-4D95-9410-612F68BD16D8}" destId="{59868E5C-D50B-48C4-91BC-4958D66D3E72}" srcOrd="0" destOrd="0" presId="urn:microsoft.com/office/officeart/2005/8/layout/radial5"/>
    <dgm:cxn modelId="{B2A0CDAD-F04E-41C4-8221-38973C6AF8E5}" type="presParOf" srcId="{6DCB1B64-662F-40F5-B264-D4BAE4C855D6}" destId="{5EFDC9EC-892B-40C8-BF99-07BE36294AC0}" srcOrd="6" destOrd="0" presId="urn:microsoft.com/office/officeart/2005/8/layout/radial5"/>
    <dgm:cxn modelId="{0ACB7AAD-B5B4-4BE3-8765-D0D32E51B009}" type="presParOf" srcId="{6DCB1B64-662F-40F5-B264-D4BAE4C855D6}" destId="{D0C96167-E773-4D1A-9429-A3FE93FBA6E5}" srcOrd="7" destOrd="0" presId="urn:microsoft.com/office/officeart/2005/8/layout/radial5"/>
    <dgm:cxn modelId="{54F9BA3F-164C-4B27-A235-0BDFA9354889}" type="presParOf" srcId="{D0C96167-E773-4D1A-9429-A3FE93FBA6E5}" destId="{83D47E83-3A0B-4669-AFDF-A6CF99F15428}" srcOrd="0" destOrd="0" presId="urn:microsoft.com/office/officeart/2005/8/layout/radial5"/>
    <dgm:cxn modelId="{FA492D87-5ADD-4B7B-85AF-D68281D74C39}" type="presParOf" srcId="{6DCB1B64-662F-40F5-B264-D4BAE4C855D6}" destId="{DFAC7BC0-6380-4892-ABAF-6E3E0A88E914}" srcOrd="8" destOrd="0" presId="urn:microsoft.com/office/officeart/2005/8/layout/radial5"/>
    <dgm:cxn modelId="{D41E85D8-8F74-46E9-8810-C5560F705018}" type="presParOf" srcId="{6DCB1B64-662F-40F5-B264-D4BAE4C855D6}" destId="{EDFD0872-8019-41E4-B71A-828483847C6A}" srcOrd="9" destOrd="0" presId="urn:microsoft.com/office/officeart/2005/8/layout/radial5"/>
    <dgm:cxn modelId="{A73DC651-3FD3-4E92-90F3-F6C152014003}" type="presParOf" srcId="{EDFD0872-8019-41E4-B71A-828483847C6A}" destId="{35D246B5-5170-4227-AE5A-39472A87958E}" srcOrd="0" destOrd="0" presId="urn:microsoft.com/office/officeart/2005/8/layout/radial5"/>
    <dgm:cxn modelId="{5B611330-F3E9-41C4-81BC-E42E1A2091F8}" type="presParOf" srcId="{6DCB1B64-662F-40F5-B264-D4BAE4C855D6}" destId="{B349B7D0-F528-4844-BC89-8CA05BE20012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B06D8D-85AE-47D5-BD59-D807E01A1D9F}">
      <dsp:nvSpPr>
        <dsp:cNvPr id="0" name=""/>
        <dsp:cNvSpPr/>
      </dsp:nvSpPr>
      <dsp:spPr>
        <a:xfrm>
          <a:off x="3640946" y="2194038"/>
          <a:ext cx="1153399" cy="1059486"/>
        </a:xfrm>
        <a:prstGeom prst="ellipse">
          <a:avLst/>
        </a:prstGeom>
        <a:gradFill rotWithShape="0">
          <a:gsLst>
            <a:gs pos="0">
              <a:srgbClr val="3497AE">
                <a:hueOff val="0"/>
                <a:satOff val="0"/>
                <a:lumOff val="0"/>
                <a:alphaOff val="0"/>
                <a:tint val="62000"/>
                <a:satMod val="180000"/>
              </a:srgbClr>
            </a:gs>
            <a:gs pos="65000">
              <a:srgbClr val="3497AE">
                <a:hueOff val="0"/>
                <a:satOff val="0"/>
                <a:lumOff val="0"/>
                <a:alphaOff val="0"/>
                <a:tint val="32000"/>
                <a:satMod val="250000"/>
              </a:srgbClr>
            </a:gs>
            <a:gs pos="100000">
              <a:srgbClr val="3497AE">
                <a:hueOff val="0"/>
                <a:satOff val="0"/>
                <a:lumOff val="0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>
              <a:solidFill>
                <a:srgbClr val="000000"/>
              </a:solidFill>
              <a:latin typeface="Calibri"/>
              <a:ea typeface="+mn-ea"/>
              <a:cs typeface="+mn-cs"/>
            </a:rPr>
            <a:t>HBase</a:t>
          </a:r>
          <a:endParaRPr lang="en-US" sz="2000" kern="1200" dirty="0">
            <a:solidFill>
              <a:srgbClr val="000000"/>
            </a:solidFill>
            <a:latin typeface="Calibri"/>
            <a:ea typeface="+mn-ea"/>
            <a:cs typeface="+mn-cs"/>
          </a:endParaRPr>
        </a:p>
      </dsp:txBody>
      <dsp:txXfrm>
        <a:off x="3809857" y="2349196"/>
        <a:ext cx="815577" cy="749170"/>
      </dsp:txXfrm>
    </dsp:sp>
    <dsp:sp modelId="{74FBBD45-CDC0-4456-961E-EC46FB69DC6A}">
      <dsp:nvSpPr>
        <dsp:cNvPr id="0" name=""/>
        <dsp:cNvSpPr/>
      </dsp:nvSpPr>
      <dsp:spPr>
        <a:xfrm rot="16237325">
          <a:off x="4097203" y="1714385"/>
          <a:ext cx="257506" cy="4881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DF8045">
                <a:hueOff val="0"/>
                <a:satOff val="0"/>
                <a:lumOff val="0"/>
                <a:alphaOff val="0"/>
                <a:tint val="62000"/>
                <a:satMod val="180000"/>
              </a:srgbClr>
            </a:gs>
            <a:gs pos="65000">
              <a:srgbClr val="DF8045">
                <a:hueOff val="0"/>
                <a:satOff val="0"/>
                <a:lumOff val="0"/>
                <a:alphaOff val="0"/>
                <a:tint val="32000"/>
                <a:satMod val="250000"/>
              </a:srgbClr>
            </a:gs>
            <a:gs pos="100000">
              <a:srgbClr val="DF8045">
                <a:hueOff val="0"/>
                <a:satOff val="0"/>
                <a:lumOff val="0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solidFill>
              <a:srgbClr val="000000"/>
            </a:solidFill>
            <a:latin typeface="Calibri"/>
            <a:ea typeface="+mn-ea"/>
            <a:cs typeface="+mn-cs"/>
          </a:endParaRPr>
        </a:p>
      </dsp:txBody>
      <dsp:txXfrm>
        <a:off x="4135410" y="1850629"/>
        <a:ext cx="180254" cy="292862"/>
      </dsp:txXfrm>
    </dsp:sp>
    <dsp:sp modelId="{81587FD2-DF43-4858-AE77-C228EE7AFE8E}">
      <dsp:nvSpPr>
        <dsp:cNvPr id="0" name=""/>
        <dsp:cNvSpPr/>
      </dsp:nvSpPr>
      <dsp:spPr>
        <a:xfrm>
          <a:off x="2905131" y="493453"/>
          <a:ext cx="2660274" cy="1214787"/>
        </a:xfrm>
        <a:prstGeom prst="ellipse">
          <a:avLst/>
        </a:prstGeom>
        <a:gradFill rotWithShape="0">
          <a:gsLst>
            <a:gs pos="0">
              <a:srgbClr val="DF8045">
                <a:hueOff val="0"/>
                <a:satOff val="0"/>
                <a:lumOff val="0"/>
                <a:alphaOff val="0"/>
                <a:tint val="62000"/>
                <a:satMod val="180000"/>
              </a:srgbClr>
            </a:gs>
            <a:gs pos="65000">
              <a:srgbClr val="DF8045">
                <a:hueOff val="0"/>
                <a:satOff val="0"/>
                <a:lumOff val="0"/>
                <a:alphaOff val="0"/>
                <a:tint val="32000"/>
                <a:satMod val="250000"/>
              </a:srgbClr>
            </a:gs>
            <a:gs pos="100000">
              <a:srgbClr val="DF8045">
                <a:hueOff val="0"/>
                <a:satOff val="0"/>
                <a:lumOff val="0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Random fast reads and writes; inspired by </a:t>
          </a:r>
          <a:r>
            <a:rPr lang="en-US" sz="2000" kern="1200" dirty="0" err="1" smtClean="0">
              <a:solidFill>
                <a:srgbClr val="000000"/>
              </a:solidFill>
              <a:latin typeface="Calibri"/>
              <a:ea typeface="+mn-ea"/>
              <a:cs typeface="+mn-cs"/>
            </a:rPr>
            <a:t>BigTable</a:t>
          </a:r>
          <a:endParaRPr lang="en-US" sz="2000" kern="1200" baseline="30000" dirty="0">
            <a:solidFill>
              <a:srgbClr val="000000"/>
            </a:solidFill>
            <a:latin typeface="Calibri"/>
            <a:ea typeface="+mn-ea"/>
            <a:cs typeface="+mn-cs"/>
          </a:endParaRPr>
        </a:p>
      </dsp:txBody>
      <dsp:txXfrm>
        <a:off x="3294719" y="671354"/>
        <a:ext cx="1881098" cy="858985"/>
      </dsp:txXfrm>
    </dsp:sp>
    <dsp:sp modelId="{A59AAB12-D62A-4EDD-AFBE-C46F1268986A}">
      <dsp:nvSpPr>
        <dsp:cNvPr id="0" name=""/>
        <dsp:cNvSpPr/>
      </dsp:nvSpPr>
      <dsp:spPr>
        <a:xfrm rot="20711570">
          <a:off x="4907482" y="2250778"/>
          <a:ext cx="352549" cy="4881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DF8045">
                <a:hueOff val="1005190"/>
                <a:satOff val="-1860"/>
                <a:lumOff val="-2059"/>
                <a:alphaOff val="0"/>
                <a:tint val="62000"/>
                <a:satMod val="180000"/>
              </a:srgbClr>
            </a:gs>
            <a:gs pos="65000">
              <a:srgbClr val="DF8045">
                <a:hueOff val="1005190"/>
                <a:satOff val="-1860"/>
                <a:lumOff val="-2059"/>
                <a:alphaOff val="0"/>
                <a:tint val="32000"/>
                <a:satMod val="250000"/>
              </a:srgbClr>
            </a:gs>
            <a:gs pos="100000">
              <a:srgbClr val="DF8045">
                <a:hueOff val="1005190"/>
                <a:satOff val="-1860"/>
                <a:lumOff val="-2059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solidFill>
              <a:srgbClr val="000000"/>
            </a:solidFill>
            <a:latin typeface="Calibri"/>
            <a:ea typeface="+mn-ea"/>
            <a:cs typeface="+mn-cs"/>
          </a:endParaRPr>
        </a:p>
      </dsp:txBody>
      <dsp:txXfrm>
        <a:off x="4909238" y="2361913"/>
        <a:ext cx="246784" cy="292862"/>
      </dsp:txXfrm>
    </dsp:sp>
    <dsp:sp modelId="{69D456FB-D6FE-459E-8E4A-C2271FA08389}">
      <dsp:nvSpPr>
        <dsp:cNvPr id="0" name=""/>
        <dsp:cNvSpPr/>
      </dsp:nvSpPr>
      <dsp:spPr>
        <a:xfrm>
          <a:off x="5322095" y="1417974"/>
          <a:ext cx="2299968" cy="1419718"/>
        </a:xfrm>
        <a:prstGeom prst="ellipse">
          <a:avLst/>
        </a:prstGeom>
        <a:gradFill rotWithShape="0">
          <a:gsLst>
            <a:gs pos="0">
              <a:srgbClr val="DF8045">
                <a:hueOff val="1005190"/>
                <a:satOff val="-1860"/>
                <a:lumOff val="-2059"/>
                <a:alphaOff val="0"/>
                <a:tint val="62000"/>
                <a:satMod val="180000"/>
              </a:srgbClr>
            </a:gs>
            <a:gs pos="65000">
              <a:srgbClr val="DF8045">
                <a:hueOff val="1005190"/>
                <a:satOff val="-1860"/>
                <a:lumOff val="-2059"/>
                <a:alphaOff val="0"/>
                <a:tint val="32000"/>
                <a:satMod val="250000"/>
              </a:srgbClr>
            </a:gs>
            <a:gs pos="100000">
              <a:srgbClr val="DF8045">
                <a:hueOff val="1005190"/>
                <a:satOff val="-1860"/>
                <a:lumOff val="-2059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Data formats like delimited files, custom</a:t>
          </a:r>
          <a:endParaRPr lang="en-US" sz="2000" kern="1200" dirty="0">
            <a:solidFill>
              <a:srgbClr val="000000"/>
            </a:solidFill>
            <a:latin typeface="Calibri"/>
            <a:ea typeface="+mn-ea"/>
            <a:cs typeface="+mn-cs"/>
          </a:endParaRPr>
        </a:p>
      </dsp:txBody>
      <dsp:txXfrm>
        <a:off x="5658918" y="1625887"/>
        <a:ext cx="1626322" cy="1003892"/>
      </dsp:txXfrm>
    </dsp:sp>
    <dsp:sp modelId="{1F9698D4-D2C3-4D95-9410-612F68BD16D8}">
      <dsp:nvSpPr>
        <dsp:cNvPr id="0" name=""/>
        <dsp:cNvSpPr/>
      </dsp:nvSpPr>
      <dsp:spPr>
        <a:xfrm rot="1851185">
          <a:off x="4790638" y="2915660"/>
          <a:ext cx="313498" cy="4881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DF8045">
                <a:hueOff val="2010379"/>
                <a:satOff val="-3721"/>
                <a:lumOff val="-4117"/>
                <a:alphaOff val="0"/>
                <a:tint val="62000"/>
                <a:satMod val="180000"/>
              </a:srgbClr>
            </a:gs>
            <a:gs pos="65000">
              <a:srgbClr val="DF8045">
                <a:hueOff val="2010379"/>
                <a:satOff val="-3721"/>
                <a:lumOff val="-4117"/>
                <a:alphaOff val="0"/>
                <a:tint val="32000"/>
                <a:satMod val="250000"/>
              </a:srgbClr>
            </a:gs>
            <a:gs pos="100000">
              <a:srgbClr val="DF8045">
                <a:hueOff val="2010379"/>
                <a:satOff val="-3721"/>
                <a:lumOff val="-4117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solidFill>
              <a:srgbClr val="000000"/>
            </a:solidFill>
            <a:latin typeface="Calibri"/>
            <a:ea typeface="+mn-ea"/>
            <a:cs typeface="+mn-cs"/>
          </a:endParaRPr>
        </a:p>
      </dsp:txBody>
      <dsp:txXfrm>
        <a:off x="4797293" y="2989164"/>
        <a:ext cx="219449" cy="292862"/>
      </dsp:txXfrm>
    </dsp:sp>
    <dsp:sp modelId="{5EFDC9EC-892B-40C8-BF99-07BE36294AC0}">
      <dsp:nvSpPr>
        <dsp:cNvPr id="0" name=""/>
        <dsp:cNvSpPr/>
      </dsp:nvSpPr>
      <dsp:spPr>
        <a:xfrm>
          <a:off x="4533617" y="3208401"/>
          <a:ext cx="3078765" cy="1247446"/>
        </a:xfrm>
        <a:prstGeom prst="ellipse">
          <a:avLst/>
        </a:prstGeom>
        <a:gradFill rotWithShape="0">
          <a:gsLst>
            <a:gs pos="0">
              <a:srgbClr val="DF8045">
                <a:hueOff val="2010379"/>
                <a:satOff val="-3721"/>
                <a:lumOff val="-4117"/>
                <a:alphaOff val="0"/>
                <a:tint val="62000"/>
                <a:satMod val="180000"/>
              </a:srgbClr>
            </a:gs>
            <a:gs pos="65000">
              <a:srgbClr val="DF8045">
                <a:hueOff val="2010379"/>
                <a:satOff val="-3721"/>
                <a:lumOff val="-4117"/>
                <a:alphaOff val="0"/>
                <a:tint val="32000"/>
                <a:satMod val="250000"/>
              </a:srgbClr>
            </a:gs>
            <a:gs pos="100000">
              <a:srgbClr val="DF8045">
                <a:hueOff val="2010379"/>
                <a:satOff val="-3721"/>
                <a:lumOff val="-4117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Billions of rows and millions of columns; flexible schema</a:t>
          </a:r>
          <a:endParaRPr lang="en-US" sz="2000" kern="1200" dirty="0">
            <a:solidFill>
              <a:srgbClr val="000000"/>
            </a:solidFill>
            <a:latin typeface="Calibri"/>
            <a:ea typeface="+mn-ea"/>
            <a:cs typeface="+mn-cs"/>
          </a:endParaRPr>
        </a:p>
      </dsp:txBody>
      <dsp:txXfrm>
        <a:off x="4984492" y="3391085"/>
        <a:ext cx="2177015" cy="882078"/>
      </dsp:txXfrm>
    </dsp:sp>
    <dsp:sp modelId="{D0C96167-E773-4D1A-9429-A3FE93FBA6E5}">
      <dsp:nvSpPr>
        <dsp:cNvPr id="0" name=""/>
        <dsp:cNvSpPr/>
      </dsp:nvSpPr>
      <dsp:spPr>
        <a:xfrm rot="8915249">
          <a:off x="3338183" y="2921658"/>
          <a:ext cx="311648" cy="4881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DF8045">
                <a:hueOff val="3015569"/>
                <a:satOff val="-5581"/>
                <a:lumOff val="-6176"/>
                <a:alphaOff val="0"/>
                <a:tint val="62000"/>
                <a:satMod val="180000"/>
              </a:srgbClr>
            </a:gs>
            <a:gs pos="65000">
              <a:srgbClr val="DF8045">
                <a:hueOff val="3015569"/>
                <a:satOff val="-5581"/>
                <a:lumOff val="-6176"/>
                <a:alphaOff val="0"/>
                <a:tint val="32000"/>
                <a:satMod val="250000"/>
              </a:srgbClr>
            </a:gs>
            <a:gs pos="100000">
              <a:srgbClr val="DF8045">
                <a:hueOff val="3015569"/>
                <a:satOff val="-5581"/>
                <a:lumOff val="-6176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solidFill>
              <a:srgbClr val="000000"/>
            </a:solidFill>
            <a:latin typeface="Calibri"/>
            <a:ea typeface="+mn-ea"/>
            <a:cs typeface="+mn-cs"/>
          </a:endParaRPr>
        </a:p>
      </dsp:txBody>
      <dsp:txXfrm rot="10800000">
        <a:off x="3424826" y="2994914"/>
        <a:ext cx="218154" cy="292862"/>
      </dsp:txXfrm>
    </dsp:sp>
    <dsp:sp modelId="{DFAC7BC0-6380-4892-ABAF-6E3E0A88E914}">
      <dsp:nvSpPr>
        <dsp:cNvPr id="0" name=""/>
        <dsp:cNvSpPr/>
      </dsp:nvSpPr>
      <dsp:spPr>
        <a:xfrm>
          <a:off x="982983" y="3236647"/>
          <a:ext cx="2939124" cy="1130173"/>
        </a:xfrm>
        <a:prstGeom prst="ellipse">
          <a:avLst/>
        </a:prstGeom>
        <a:gradFill rotWithShape="0">
          <a:gsLst>
            <a:gs pos="0">
              <a:srgbClr val="DF8045">
                <a:hueOff val="3015569"/>
                <a:satOff val="-5581"/>
                <a:lumOff val="-6176"/>
                <a:alphaOff val="0"/>
                <a:tint val="62000"/>
                <a:satMod val="180000"/>
              </a:srgbClr>
            </a:gs>
            <a:gs pos="65000">
              <a:srgbClr val="DF8045">
                <a:hueOff val="3015569"/>
                <a:satOff val="-5581"/>
                <a:lumOff val="-6176"/>
                <a:alphaOff val="0"/>
                <a:tint val="32000"/>
                <a:satMod val="250000"/>
              </a:srgbClr>
            </a:gs>
            <a:gs pos="100000">
              <a:srgbClr val="DF8045">
                <a:hueOff val="3015569"/>
                <a:satOff val="-5581"/>
                <a:lumOff val="-6176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Query language: get, put, scan, etc.; no support for joins</a:t>
          </a:r>
          <a:endParaRPr lang="en-US" sz="2000" kern="1200" dirty="0">
            <a:solidFill>
              <a:srgbClr val="000000"/>
            </a:solidFill>
            <a:latin typeface="Calibri"/>
            <a:ea typeface="+mn-ea"/>
            <a:cs typeface="+mn-cs"/>
          </a:endParaRPr>
        </a:p>
      </dsp:txBody>
      <dsp:txXfrm>
        <a:off x="1413408" y="3402157"/>
        <a:ext cx="2078274" cy="799153"/>
      </dsp:txXfrm>
    </dsp:sp>
    <dsp:sp modelId="{EDFD0872-8019-41E4-B71A-828483847C6A}">
      <dsp:nvSpPr>
        <dsp:cNvPr id="0" name=""/>
        <dsp:cNvSpPr/>
      </dsp:nvSpPr>
      <dsp:spPr>
        <a:xfrm rot="11784204">
          <a:off x="3142882" y="2219486"/>
          <a:ext cx="381448" cy="488102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DF8045">
                <a:hueOff val="4020759"/>
                <a:satOff val="-7441"/>
                <a:lumOff val="-8235"/>
                <a:alphaOff val="0"/>
                <a:tint val="62000"/>
                <a:satMod val="180000"/>
              </a:srgbClr>
            </a:gs>
            <a:gs pos="65000">
              <a:srgbClr val="DF8045">
                <a:hueOff val="4020759"/>
                <a:satOff val="-7441"/>
                <a:lumOff val="-8235"/>
                <a:alphaOff val="0"/>
                <a:tint val="32000"/>
                <a:satMod val="250000"/>
              </a:srgbClr>
            </a:gs>
            <a:gs pos="100000">
              <a:srgbClr val="DF8045">
                <a:hueOff val="4020759"/>
                <a:satOff val="-7441"/>
                <a:lumOff val="-8235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solidFill>
              <a:srgbClr val="000000"/>
            </a:solidFill>
            <a:latin typeface="Calibri"/>
            <a:ea typeface="+mn-ea"/>
            <a:cs typeface="+mn-cs"/>
          </a:endParaRPr>
        </a:p>
      </dsp:txBody>
      <dsp:txXfrm rot="10800000">
        <a:off x="3254987" y="2333264"/>
        <a:ext cx="267014" cy="292862"/>
      </dsp:txXfrm>
    </dsp:sp>
    <dsp:sp modelId="{B349B7D0-F528-4844-BC89-8CA05BE20012}">
      <dsp:nvSpPr>
        <dsp:cNvPr id="0" name=""/>
        <dsp:cNvSpPr/>
      </dsp:nvSpPr>
      <dsp:spPr>
        <a:xfrm>
          <a:off x="982974" y="1447803"/>
          <a:ext cx="2101755" cy="1266224"/>
        </a:xfrm>
        <a:prstGeom prst="ellipse">
          <a:avLst/>
        </a:prstGeom>
        <a:gradFill rotWithShape="0">
          <a:gsLst>
            <a:gs pos="0">
              <a:srgbClr val="DF8045">
                <a:hueOff val="4020759"/>
                <a:satOff val="-7441"/>
                <a:lumOff val="-8235"/>
                <a:alphaOff val="0"/>
                <a:tint val="62000"/>
                <a:satMod val="180000"/>
              </a:srgbClr>
            </a:gs>
            <a:gs pos="65000">
              <a:srgbClr val="DF8045">
                <a:hueOff val="4020759"/>
                <a:satOff val="-7441"/>
                <a:lumOff val="-8235"/>
                <a:alphaOff val="0"/>
                <a:tint val="32000"/>
                <a:satMod val="250000"/>
              </a:srgbClr>
            </a:gs>
            <a:gs pos="100000">
              <a:srgbClr val="DF8045">
                <a:hueOff val="4020759"/>
                <a:satOff val="-7441"/>
                <a:lumOff val="-8235"/>
                <a:alphaOff val="0"/>
                <a:tint val="23000"/>
                <a:satMod val="300000"/>
              </a:srgb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Real-time access (e.g. metadata)</a:t>
          </a:r>
          <a:endParaRPr lang="en-US" sz="2000" kern="1200" dirty="0">
            <a:solidFill>
              <a:srgbClr val="000000"/>
            </a:solidFill>
            <a:latin typeface="Calibri"/>
            <a:ea typeface="+mn-ea"/>
            <a:cs typeface="+mn-cs"/>
          </a:endParaRPr>
        </a:p>
      </dsp:txBody>
      <dsp:txXfrm>
        <a:off x="1290769" y="1633237"/>
        <a:ext cx="1486165" cy="8953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960D1-9AFC-47C1-9397-3AE37CE5C788}" type="datetimeFigureOut">
              <a:rPr lang="en-US" smtClean="0"/>
              <a:t>10/6/2015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50B2A1-F53E-46A1-B8D7-BFA7F98B5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608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0B2A1-F53E-46A1-B8D7-BFA7F98B58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21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0B2A1-F53E-46A1-B8D7-BFA7F98B58F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61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  <a:r>
              <a:rPr lang="en-US" baseline="0" dirty="0" smtClean="0"/>
              <a:t> ‘people’ , ‘</a:t>
            </a:r>
            <a:r>
              <a:rPr lang="en-US" baseline="0" dirty="0" err="1" smtClean="0"/>
              <a:t>courses:CS</a:t>
            </a:r>
            <a:r>
              <a:rPr lang="en-US" baseline="0" dirty="0" smtClean="0"/>
              <a:t>’, ‘</a:t>
            </a:r>
            <a:r>
              <a:rPr lang="en-US" baseline="0" dirty="0" err="1" smtClean="0"/>
              <a:t>courses:ECE</a:t>
            </a:r>
            <a:r>
              <a:rPr lang="en-US" baseline="0" dirty="0" smtClean="0"/>
              <a:t>’, ‘</a:t>
            </a:r>
            <a:r>
              <a:rPr lang="en-US" baseline="0" dirty="0" err="1" smtClean="0"/>
              <a:t>hobby:soccer</a:t>
            </a:r>
            <a:r>
              <a:rPr lang="en-US" baseline="0" dirty="0" smtClean="0"/>
              <a:t>’, ‘</a:t>
            </a:r>
            <a:r>
              <a:rPr lang="en-US" baseline="0" dirty="0" err="1" smtClean="0"/>
              <a:t>hobby:baseball</a:t>
            </a:r>
            <a:r>
              <a:rPr lang="en-US" baseline="0" dirty="0" smtClean="0"/>
              <a:t>’</a:t>
            </a:r>
          </a:p>
          <a:p>
            <a:r>
              <a:rPr lang="en-US" baseline="0" dirty="0" smtClean="0"/>
              <a:t>put ‘people’, ‘John’, ‘</a:t>
            </a:r>
            <a:r>
              <a:rPr lang="en-US" baseline="0" dirty="0" err="1" smtClean="0"/>
              <a:t>courses:CS</a:t>
            </a:r>
            <a:r>
              <a:rPr lang="en-US" baseline="0" dirty="0" smtClean="0"/>
              <a:t>’, ‘cs490’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0B2A1-F53E-46A1-B8D7-BFA7F98B58F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58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Arrays, records,</a:t>
            </a:r>
            <a:r>
              <a:rPr lang="en-US" baseline="0" dirty="0" smtClean="0"/>
              <a:t> and Map – different from RDBMS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0B2A1-F53E-46A1-B8D7-BFA7F98B58F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7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Talk a bit</a:t>
            </a:r>
            <a:r>
              <a:rPr lang="en-US" baseline="0" dirty="0" smtClean="0"/>
              <a:t> about NoSQL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0B2A1-F53E-46A1-B8D7-BFA7F98B58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86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hdfs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dfs</a:t>
            </a:r>
            <a:r>
              <a:rPr lang="en-US" baseline="0" dirty="0" smtClean="0"/>
              <a:t> [] [] can be used if you want to refer to just HDFS</a:t>
            </a:r>
          </a:p>
          <a:p>
            <a:r>
              <a:rPr lang="en-US" baseline="0" dirty="0" smtClean="0"/>
              <a:t>Hadoop fs refers to both local and HDFS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hadoop</a:t>
            </a:r>
            <a:r>
              <a:rPr lang="en-US" baseline="0" dirty="0" smtClean="0"/>
              <a:t> fs –</a:t>
            </a:r>
            <a:r>
              <a:rPr lang="en-US" baseline="0" dirty="0" err="1" smtClean="0"/>
              <a:t>getmerge</a:t>
            </a:r>
            <a:r>
              <a:rPr lang="en-US" baseline="0" dirty="0" smtClean="0"/>
              <a:t>  -- merge all the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0B2A1-F53E-46A1-B8D7-BFA7F98B58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3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-stat </a:t>
            </a:r>
            <a:r>
              <a:rPr lang="en-US" dirty="0" smtClean="0">
                <a:sym typeface="Wingdings" panose="05000000000000000000" pitchFamily="2" charset="2"/>
              </a:rPr>
              <a:t> meta</a:t>
            </a:r>
            <a:r>
              <a:rPr lang="en-US" baseline="0" dirty="0" smtClean="0">
                <a:sym typeface="Wingdings" panose="05000000000000000000" pitchFamily="2" charset="2"/>
              </a:rPr>
              <a:t> data of the file like owner, size, replication factor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0B2A1-F53E-46A1-B8D7-BFA7F98B58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8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word count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0B2A1-F53E-46A1-B8D7-BFA7F98B58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872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Tuple – ordered set of fields/values</a:t>
            </a:r>
            <a:r>
              <a:rPr lang="en-US" baseline="0" dirty="0" smtClean="0"/>
              <a:t> (1, 2, 3)</a:t>
            </a:r>
          </a:p>
          <a:p>
            <a:r>
              <a:rPr lang="en-US" baseline="0" dirty="0" smtClean="0"/>
              <a:t>Bag – unordered collection of tuples</a:t>
            </a:r>
          </a:p>
          <a:p>
            <a:r>
              <a:rPr lang="en-US" baseline="0" dirty="0" smtClean="0"/>
              <a:t>Map – a set of key-value pairs </a:t>
            </a:r>
            <a:r>
              <a:rPr lang="en-US" baseline="0" dirty="0" smtClean="0">
                <a:sym typeface="Wingdings" panose="05000000000000000000" pitchFamily="2" charset="2"/>
              </a:rPr>
              <a:t> [k1#v1, k2#v2]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0B2A1-F53E-46A1-B8D7-BFA7F98B58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87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Pig fields default to </a:t>
            </a:r>
            <a:r>
              <a:rPr lang="en-US" dirty="0" err="1" smtClean="0"/>
              <a:t>bytearray</a:t>
            </a:r>
            <a:r>
              <a:rPr lang="en-US" dirty="0" smtClean="0"/>
              <a:t> if</a:t>
            </a:r>
            <a:r>
              <a:rPr lang="en-US" baseline="0" dirty="0" smtClean="0"/>
              <a:t> type is not mentioned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0B2A1-F53E-46A1-B8D7-BFA7F98B58F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52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Storing sparse tables – </a:t>
            </a:r>
            <a:r>
              <a:rPr lang="en-US" dirty="0" err="1" smtClean="0"/>
              <a:t>denormalized</a:t>
            </a:r>
            <a:r>
              <a:rPr lang="en-US" baseline="0" dirty="0" smtClean="0"/>
              <a:t> form – unlike RDBMS, so no joins are really needed! </a:t>
            </a:r>
            <a:r>
              <a:rPr lang="en-US" baseline="0" smtClean="0"/>
              <a:t>Important.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0B2A1-F53E-46A1-B8D7-BFA7F98B58F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901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r>
              <a:rPr lang="en-US" baseline="0" dirty="0" smtClean="0"/>
              <a:t> is partitioned into regions based on </a:t>
            </a:r>
            <a:r>
              <a:rPr lang="en-US" baseline="0" dirty="0" err="1" smtClean="0"/>
              <a:t>rowkey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There is a master and region servers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region is managed by a region server; a region server can manage multiple regions; each column family is store separately in the region server; memory table + disk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50B2A1-F53E-46A1-B8D7-BFA7F98B58F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852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96CF7-4A43-414F-A3D8-3F2D4C941C72}" type="datetime1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9AAC-B496-48F2-989D-8A4309F7E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86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1BD7-A88A-424F-B2F4-2E33C0BD6364}" type="datetime1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9AAC-B496-48F2-989D-8A4309F7E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41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0EE72-4312-4D07-BA67-5ED7D9BC53B7}" type="datetime1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9AAC-B496-48F2-989D-8A4309F7E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51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34902-A360-4C6F-8C1C-7003DDF7A7DE}" type="datetime1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9AAC-B496-48F2-989D-8A4309F7E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0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BDF1-194C-4E81-92A9-58897325E57A}" type="datetime1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9AAC-B496-48F2-989D-8A4309F7E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1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F74EC-551B-43AB-A0DC-C758A0689845}" type="datetime1">
              <a:rPr lang="en-US" smtClean="0"/>
              <a:t>10/6/2015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9AAC-B496-48F2-989D-8A4309F7E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6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F7F81-DA6B-465D-88AF-D1166DCF755C}" type="datetime1">
              <a:rPr lang="en-US" smtClean="0"/>
              <a:t>10/6/2015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9AAC-B496-48F2-989D-8A4309F7E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33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5B85-B425-44CE-AE48-3358180206EC}" type="datetime1">
              <a:rPr lang="en-US" smtClean="0"/>
              <a:t>10/6/2015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9AAC-B496-48F2-989D-8A4309F7E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3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AAD34-D120-4913-9F61-C927A8E59FF9}" type="datetime1">
              <a:rPr lang="en-US" smtClean="0"/>
              <a:t>10/6/2015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9AAC-B496-48F2-989D-8A4309F7E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51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D412A-CCE4-455F-8BEA-22E9BC8077C1}" type="datetime1">
              <a:rPr lang="en-US" smtClean="0"/>
              <a:t>10/6/2015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9AAC-B496-48F2-989D-8A4309F7E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11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34546-2C4E-4A5C-BCF5-6FBCF912DBDB}" type="datetime1">
              <a:rPr lang="en-US" smtClean="0"/>
              <a:t>10/6/2015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9AAC-B496-48F2-989D-8A4309F7E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535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77EA7-4588-4D26-A899-1DE80445DC69}" type="datetime1">
              <a:rPr lang="en-US" smtClean="0"/>
              <a:t>10/6/2015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EA9AAC-B496-48F2-989D-8A4309F7E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25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hbase.apache.org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 Few Big Data Tools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(Rao)</a:t>
            </a:r>
          </a:p>
          <a:p>
            <a:r>
              <a:rPr lang="en-US" sz="2800" dirty="0" smtClean="0"/>
              <a:t>CS5540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9AAC-B496-48F2-989D-8A4309F7E2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41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start the </a:t>
            </a:r>
            <a:r>
              <a:rPr lang="en-US" dirty="0"/>
              <a:t>Pig shell </a:t>
            </a:r>
            <a:r>
              <a:rPr lang="en-US" dirty="0" smtClean="0"/>
              <a:t>type </a:t>
            </a:r>
            <a:r>
              <a:rPr lang="en-US" dirty="0" smtClean="0">
                <a:solidFill>
                  <a:srgbClr val="C00000"/>
                </a:solidFill>
                <a:cs typeface="Arial" pitchFamily="34" charset="0"/>
              </a:rPr>
              <a:t>pig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/>
              <a:t>in the terminal</a:t>
            </a:r>
          </a:p>
          <a:p>
            <a:r>
              <a:rPr lang="en-US" dirty="0" smtClean="0"/>
              <a:t>To </a:t>
            </a:r>
            <a:r>
              <a:rPr lang="en-US" dirty="0"/>
              <a:t>l</a:t>
            </a:r>
            <a:r>
              <a:rPr lang="en-US" dirty="0" smtClean="0"/>
              <a:t>oad a file into a logical table</a:t>
            </a:r>
          </a:p>
          <a:p>
            <a:pPr lvl="1"/>
            <a:r>
              <a:rPr lang="en-US" dirty="0" smtClean="0"/>
              <a:t>Type the following command in the Pig shell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7E9C-F69D-41E9-BDC3-A56603BCE4B5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3429000"/>
            <a:ext cx="7391400" cy="4001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  <a:cs typeface="Arial" pitchFamily="34" charset="0"/>
              </a:rPr>
              <a:t>grunt&gt; A </a:t>
            </a:r>
            <a:r>
              <a:rPr lang="en-US" sz="2000" dirty="0">
                <a:solidFill>
                  <a:srgbClr val="C00000"/>
                </a:solidFill>
                <a:cs typeface="Arial" pitchFamily="34" charset="0"/>
              </a:rPr>
              <a:t>= load ‘</a:t>
            </a:r>
            <a:r>
              <a:rPr lang="en-US" sz="2000" dirty="0" err="1">
                <a:solidFill>
                  <a:srgbClr val="C00000"/>
                </a:solidFill>
                <a:cs typeface="Arial" pitchFamily="34" charset="0"/>
              </a:rPr>
              <a:t>raopr</a:t>
            </a:r>
            <a:r>
              <a:rPr lang="en-US" sz="2000" dirty="0">
                <a:solidFill>
                  <a:srgbClr val="C00000"/>
                </a:solidFill>
                <a:cs typeface="Arial" pitchFamily="34" charset="0"/>
              </a:rPr>
              <a:t>/Subway_Entrances.csv’ using </a:t>
            </a:r>
            <a:r>
              <a:rPr lang="en-US" sz="2000" dirty="0" err="1">
                <a:solidFill>
                  <a:srgbClr val="C00000"/>
                </a:solidFill>
                <a:cs typeface="Arial" pitchFamily="34" charset="0"/>
              </a:rPr>
              <a:t>PigStorage</a:t>
            </a:r>
            <a:r>
              <a:rPr lang="en-US" sz="2000" dirty="0">
                <a:solidFill>
                  <a:srgbClr val="C00000"/>
                </a:solidFill>
                <a:cs typeface="Arial" pitchFamily="34" charset="0"/>
              </a:rPr>
              <a:t>(‘,’);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404477"/>
              </p:ext>
            </p:extLst>
          </p:nvPr>
        </p:nvGraphicFramePr>
        <p:xfrm>
          <a:off x="1371600" y="4572000"/>
          <a:ext cx="6096000" cy="174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$0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$1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$2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$3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$4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$5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1896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40.74531233400006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73.98895400099991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Broadway &amp; 28th St At </a:t>
                      </a:r>
                      <a:r>
                        <a:rPr lang="en-US" sz="1200" dirty="0" err="1" smtClean="0"/>
                        <a:t>Sw</a:t>
                      </a:r>
                      <a:r>
                        <a:rPr lang="en-US" sz="1200" dirty="0" smtClean="0"/>
                        <a:t> Corner (Downtown Only)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http://www.mta.info/nyct/service/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N-R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419600" y="4050268"/>
            <a:ext cx="241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Creates a logical table A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267200" y="3962400"/>
            <a:ext cx="0" cy="5217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56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load a file into a logical table and assign names to the columns</a:t>
            </a:r>
          </a:p>
          <a:p>
            <a:pPr lvl="1"/>
            <a:r>
              <a:rPr lang="en-US" dirty="0"/>
              <a:t>Type the following command in the Pig shell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7E9C-F69D-41E9-BDC3-A56603BCE4B5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3352800"/>
            <a:ext cx="8610600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grunt&gt; </a:t>
            </a:r>
            <a:r>
              <a:rPr lang="en-US" sz="2000" dirty="0" smtClean="0">
                <a:solidFill>
                  <a:srgbClr val="C00000"/>
                </a:solidFill>
              </a:rPr>
              <a:t>B </a:t>
            </a:r>
            <a:r>
              <a:rPr lang="en-US" sz="2000" dirty="0">
                <a:solidFill>
                  <a:srgbClr val="C00000"/>
                </a:solidFill>
              </a:rPr>
              <a:t>= load '</a:t>
            </a:r>
            <a:r>
              <a:rPr lang="en-US" sz="2000" dirty="0" err="1">
                <a:solidFill>
                  <a:srgbClr val="C00000"/>
                </a:solidFill>
              </a:rPr>
              <a:t>raopr</a:t>
            </a:r>
            <a:r>
              <a:rPr lang="en-US" sz="2000" dirty="0">
                <a:solidFill>
                  <a:srgbClr val="C00000"/>
                </a:solidFill>
              </a:rPr>
              <a:t>/Subway_Entrances.csv' using </a:t>
            </a:r>
            <a:r>
              <a:rPr lang="en-US" sz="2000" dirty="0" err="1">
                <a:solidFill>
                  <a:srgbClr val="C00000"/>
                </a:solidFill>
              </a:rPr>
              <a:t>PigStorage</a:t>
            </a:r>
            <a:r>
              <a:rPr lang="en-US" sz="2000" dirty="0">
                <a:solidFill>
                  <a:srgbClr val="C00000"/>
                </a:solidFill>
              </a:rPr>
              <a:t>(',') as (id, </a:t>
            </a:r>
            <a:r>
              <a:rPr lang="en-US" sz="2000" dirty="0" err="1">
                <a:solidFill>
                  <a:srgbClr val="C00000"/>
                </a:solidFill>
              </a:rPr>
              <a:t>lat</a:t>
            </a:r>
            <a:r>
              <a:rPr lang="en-US" sz="2000" dirty="0">
                <a:solidFill>
                  <a:srgbClr val="C00000"/>
                </a:solidFill>
              </a:rPr>
              <a:t>, </a:t>
            </a:r>
            <a:r>
              <a:rPr lang="en-US" sz="2000" dirty="0" err="1">
                <a:solidFill>
                  <a:srgbClr val="C00000"/>
                </a:solidFill>
              </a:rPr>
              <a:t>lon</a:t>
            </a:r>
            <a:r>
              <a:rPr lang="en-US" sz="2000" dirty="0">
                <a:solidFill>
                  <a:srgbClr val="C00000"/>
                </a:solidFill>
              </a:rPr>
              <a:t>, address, </a:t>
            </a:r>
            <a:r>
              <a:rPr lang="en-US" sz="2000" dirty="0" err="1">
                <a:solidFill>
                  <a:srgbClr val="C00000"/>
                </a:solidFill>
              </a:rPr>
              <a:t>url</a:t>
            </a:r>
            <a:r>
              <a:rPr lang="en-US" sz="2000" dirty="0">
                <a:solidFill>
                  <a:srgbClr val="C00000"/>
                </a:solidFill>
              </a:rPr>
              <a:t>, code);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9600" y="4129873"/>
            <a:ext cx="2406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Creates a logical table B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914297"/>
              </p:ext>
            </p:extLst>
          </p:nvPr>
        </p:nvGraphicFramePr>
        <p:xfrm>
          <a:off x="1371600" y="4648200"/>
          <a:ext cx="6096000" cy="174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id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lat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lon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address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url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code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1896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40.74531233400006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73.98895400099991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Broadway &amp; 28th St At </a:t>
                      </a:r>
                      <a:r>
                        <a:rPr lang="en-US" sz="1200" dirty="0" err="1" smtClean="0"/>
                        <a:t>Sw</a:t>
                      </a:r>
                      <a:r>
                        <a:rPr lang="en-US" sz="1200" dirty="0" smtClean="0"/>
                        <a:t> Corner (Downtown Only)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http://www.mta.info/nyct/service/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N-R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4343400" y="4148554"/>
            <a:ext cx="0" cy="4234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69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To display a table on screen, use the dump command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 smtClean="0"/>
          </a:p>
          <a:p>
            <a:r>
              <a:rPr lang="en-US" sz="2800" dirty="0"/>
              <a:t>To </a:t>
            </a:r>
            <a:r>
              <a:rPr lang="en-US" sz="2800" dirty="0" smtClean="0"/>
              <a:t>store a table in HDFS; output is stored in the given directory (in pieces)</a:t>
            </a:r>
            <a:endParaRPr lang="en-US" sz="2800" dirty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7E9C-F69D-41E9-BDC3-A56603BCE4B5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66800" y="2690191"/>
            <a:ext cx="2142253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grunt&gt; dump A;</a:t>
            </a:r>
          </a:p>
        </p:txBody>
      </p:sp>
      <p:sp>
        <p:nvSpPr>
          <p:cNvPr id="7" name="Rectangle 6"/>
          <p:cNvSpPr/>
          <p:nvPr/>
        </p:nvSpPr>
        <p:spPr>
          <a:xfrm>
            <a:off x="1069367" y="3223591"/>
            <a:ext cx="2131033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grunt&gt; dump </a:t>
            </a:r>
            <a:r>
              <a:rPr lang="en-US" sz="2400" dirty="0" smtClean="0">
                <a:solidFill>
                  <a:srgbClr val="C00000"/>
                </a:solidFill>
              </a:rPr>
              <a:t>B;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6800" y="4595190"/>
            <a:ext cx="4343400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sv-SE" sz="2400" dirty="0">
                <a:solidFill>
                  <a:srgbClr val="C00000"/>
                </a:solidFill>
              </a:rPr>
              <a:t>grunt&gt; </a:t>
            </a:r>
            <a:r>
              <a:rPr lang="sv-SE" sz="2400" dirty="0" smtClean="0">
                <a:solidFill>
                  <a:srgbClr val="C00000"/>
                </a:solidFill>
              </a:rPr>
              <a:t>store A into ’raopr/outA’ </a:t>
            </a:r>
            <a:endParaRPr lang="sv-SE" sz="2400" dirty="0">
              <a:solidFill>
                <a:srgbClr val="C00000"/>
              </a:solidFill>
            </a:endParaRPr>
          </a:p>
          <a:p>
            <a:r>
              <a:rPr lang="sv-SE" sz="2400" dirty="0">
                <a:solidFill>
                  <a:srgbClr val="C00000"/>
                </a:solidFill>
              </a:rPr>
              <a:t>grunt&gt; store A </a:t>
            </a:r>
            <a:r>
              <a:rPr lang="sv-SE" sz="2400" dirty="0" smtClean="0">
                <a:solidFill>
                  <a:srgbClr val="C00000"/>
                </a:solidFill>
              </a:rPr>
              <a:t>into ’raopr/outB’</a:t>
            </a:r>
            <a:endParaRPr lang="sv-SE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64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select a few columns in a table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To select a subset of rows in a table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7E9C-F69D-41E9-BDC3-A56603BCE4B5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209800"/>
            <a:ext cx="4800600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sv-SE" sz="2000" dirty="0">
                <a:solidFill>
                  <a:srgbClr val="C00000"/>
                </a:solidFill>
              </a:rPr>
              <a:t>grunt&gt; C = foreach A generate $0, </a:t>
            </a:r>
            <a:r>
              <a:rPr lang="sv-SE" sz="2000" dirty="0" smtClean="0">
                <a:solidFill>
                  <a:srgbClr val="C00000"/>
                </a:solidFill>
              </a:rPr>
              <a:t>$2, $3;                          </a:t>
            </a:r>
            <a:endParaRPr lang="sv-SE" sz="2000" dirty="0">
              <a:solidFill>
                <a:srgbClr val="C00000"/>
              </a:solidFill>
            </a:endParaRPr>
          </a:p>
          <a:p>
            <a:r>
              <a:rPr lang="sv-SE" sz="2000" dirty="0">
                <a:solidFill>
                  <a:srgbClr val="C00000"/>
                </a:solidFill>
              </a:rPr>
              <a:t>grunt&gt; dump C;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4400" y="3025914"/>
            <a:ext cx="5257800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sv-SE" sz="2000" dirty="0">
                <a:solidFill>
                  <a:srgbClr val="C00000"/>
                </a:solidFill>
              </a:rPr>
              <a:t>grunt&gt; </a:t>
            </a:r>
            <a:r>
              <a:rPr lang="sv-SE" sz="2000" dirty="0" smtClean="0">
                <a:solidFill>
                  <a:srgbClr val="C00000"/>
                </a:solidFill>
              </a:rPr>
              <a:t>D </a:t>
            </a:r>
            <a:r>
              <a:rPr lang="sv-SE" sz="2000" dirty="0">
                <a:solidFill>
                  <a:srgbClr val="C00000"/>
                </a:solidFill>
              </a:rPr>
              <a:t>= foreach </a:t>
            </a:r>
            <a:r>
              <a:rPr lang="sv-SE" sz="2000" dirty="0" smtClean="0">
                <a:solidFill>
                  <a:srgbClr val="C00000"/>
                </a:solidFill>
              </a:rPr>
              <a:t>B </a:t>
            </a:r>
            <a:r>
              <a:rPr lang="sv-SE" sz="2000" dirty="0">
                <a:solidFill>
                  <a:srgbClr val="C00000"/>
                </a:solidFill>
              </a:rPr>
              <a:t>generate </a:t>
            </a:r>
            <a:r>
              <a:rPr lang="sv-SE" sz="2000" dirty="0" smtClean="0">
                <a:solidFill>
                  <a:srgbClr val="C00000"/>
                </a:solidFill>
              </a:rPr>
              <a:t>id, lon, address;                          </a:t>
            </a:r>
            <a:endParaRPr lang="sv-SE" sz="2000" dirty="0">
              <a:solidFill>
                <a:srgbClr val="C00000"/>
              </a:solidFill>
            </a:endParaRPr>
          </a:p>
          <a:p>
            <a:r>
              <a:rPr lang="sv-SE" sz="2000" dirty="0">
                <a:solidFill>
                  <a:srgbClr val="C00000"/>
                </a:solidFill>
              </a:rPr>
              <a:t>grunt&gt; dump </a:t>
            </a:r>
            <a:r>
              <a:rPr lang="sv-SE" sz="2000" dirty="0" smtClean="0">
                <a:solidFill>
                  <a:srgbClr val="C00000"/>
                </a:solidFill>
              </a:rPr>
              <a:t>D;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47056" y="4648200"/>
            <a:ext cx="6139544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sv-SE" sz="2000" dirty="0">
                <a:solidFill>
                  <a:srgbClr val="C00000"/>
                </a:solidFill>
              </a:rPr>
              <a:t>grunt&gt; </a:t>
            </a:r>
            <a:r>
              <a:rPr lang="en-US" sz="2000" dirty="0">
                <a:solidFill>
                  <a:srgbClr val="C00000"/>
                </a:solidFill>
              </a:rPr>
              <a:t>E</a:t>
            </a:r>
            <a:r>
              <a:rPr lang="en-US" sz="2000" dirty="0" smtClean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C00000"/>
                </a:solidFill>
              </a:rPr>
              <a:t>= filter A by $0 == '1898' or $5 == '4-6-6 Express</a:t>
            </a:r>
            <a:r>
              <a:rPr lang="en-US" sz="2000" dirty="0" smtClean="0">
                <a:solidFill>
                  <a:srgbClr val="C00000"/>
                </a:solidFill>
              </a:rPr>
              <a:t>';</a:t>
            </a:r>
            <a:r>
              <a:rPr lang="sv-SE" sz="2000" dirty="0" smtClean="0">
                <a:solidFill>
                  <a:srgbClr val="C00000"/>
                </a:solidFill>
              </a:rPr>
              <a:t> </a:t>
            </a:r>
            <a:endParaRPr lang="sv-SE" sz="2000" dirty="0">
              <a:solidFill>
                <a:srgbClr val="C00000"/>
              </a:solidFill>
            </a:endParaRPr>
          </a:p>
          <a:p>
            <a:r>
              <a:rPr lang="sv-SE" sz="2000" dirty="0">
                <a:solidFill>
                  <a:srgbClr val="C00000"/>
                </a:solidFill>
              </a:rPr>
              <a:t>grunt&gt; dump </a:t>
            </a:r>
            <a:r>
              <a:rPr lang="sv-SE" sz="2000" dirty="0" smtClean="0">
                <a:solidFill>
                  <a:srgbClr val="C00000"/>
                </a:solidFill>
              </a:rPr>
              <a:t>E;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47057" y="5486400"/>
            <a:ext cx="4800600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sv-SE" sz="2000" dirty="0">
                <a:solidFill>
                  <a:srgbClr val="C00000"/>
                </a:solidFill>
              </a:rPr>
              <a:t>grunt&gt; </a:t>
            </a:r>
            <a:r>
              <a:rPr lang="sv-SE" sz="2000" dirty="0" smtClean="0">
                <a:solidFill>
                  <a:srgbClr val="C00000"/>
                </a:solidFill>
              </a:rPr>
              <a:t>F </a:t>
            </a:r>
            <a:r>
              <a:rPr lang="sv-SE" sz="2000" dirty="0">
                <a:solidFill>
                  <a:srgbClr val="C00000"/>
                </a:solidFill>
              </a:rPr>
              <a:t>= </a:t>
            </a:r>
            <a:r>
              <a:rPr lang="sv-SE" sz="2000" dirty="0" smtClean="0">
                <a:solidFill>
                  <a:srgbClr val="C00000"/>
                </a:solidFill>
              </a:rPr>
              <a:t>filter B by id != ’1898’;                          </a:t>
            </a:r>
            <a:endParaRPr lang="sv-SE" sz="2000" dirty="0">
              <a:solidFill>
                <a:srgbClr val="C00000"/>
              </a:solidFill>
            </a:endParaRPr>
          </a:p>
          <a:p>
            <a:r>
              <a:rPr lang="sv-SE" sz="2000" dirty="0">
                <a:solidFill>
                  <a:srgbClr val="C00000"/>
                </a:solidFill>
              </a:rPr>
              <a:t>grunt&gt; dump </a:t>
            </a:r>
            <a:r>
              <a:rPr lang="sv-SE" sz="2000" dirty="0" smtClean="0">
                <a:solidFill>
                  <a:srgbClr val="C00000"/>
                </a:solidFill>
              </a:rPr>
              <a:t>F;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59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 smtClean="0"/>
              <a:t>join two logical tables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To order the results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7E9C-F69D-41E9-BDC3-A56603BCE4B5}" type="slidenum">
              <a:rPr lang="en-US" smtClean="0"/>
              <a:t>14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209800"/>
            <a:ext cx="4800600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sv-SE" sz="2000" dirty="0">
                <a:solidFill>
                  <a:srgbClr val="C00000"/>
                </a:solidFill>
              </a:rPr>
              <a:t>grunt&gt; </a:t>
            </a:r>
            <a:r>
              <a:rPr lang="sv-SE" sz="2000" dirty="0" smtClean="0">
                <a:solidFill>
                  <a:srgbClr val="C00000"/>
                </a:solidFill>
              </a:rPr>
              <a:t>Z </a:t>
            </a:r>
            <a:r>
              <a:rPr lang="sv-SE" sz="2000" dirty="0">
                <a:solidFill>
                  <a:srgbClr val="C00000"/>
                </a:solidFill>
              </a:rPr>
              <a:t>= </a:t>
            </a:r>
            <a:r>
              <a:rPr lang="sv-SE" sz="2000" dirty="0" smtClean="0">
                <a:solidFill>
                  <a:srgbClr val="C00000"/>
                </a:solidFill>
              </a:rPr>
              <a:t>join X by id, Y by id;                          </a:t>
            </a:r>
            <a:endParaRPr lang="sv-SE" sz="2000" dirty="0">
              <a:solidFill>
                <a:srgbClr val="C00000"/>
              </a:solidFill>
            </a:endParaRPr>
          </a:p>
          <a:p>
            <a:r>
              <a:rPr lang="sv-SE" sz="2000" dirty="0">
                <a:solidFill>
                  <a:srgbClr val="C00000"/>
                </a:solidFill>
              </a:rPr>
              <a:t>grunt&gt; dump Z</a:t>
            </a:r>
            <a:r>
              <a:rPr lang="sv-SE" sz="2000" dirty="0" smtClean="0">
                <a:solidFill>
                  <a:srgbClr val="C00000"/>
                </a:solidFill>
              </a:rPr>
              <a:t>;</a:t>
            </a:r>
            <a:endParaRPr lang="en-US" sz="2000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47057" y="4153746"/>
            <a:ext cx="4800601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sv-SE" sz="2000" dirty="0">
                <a:solidFill>
                  <a:srgbClr val="C00000"/>
                </a:solidFill>
              </a:rPr>
              <a:t>grunt&gt; </a:t>
            </a:r>
            <a:r>
              <a:rPr lang="en-US" sz="2000" dirty="0" smtClean="0">
                <a:solidFill>
                  <a:srgbClr val="C00000"/>
                </a:solidFill>
              </a:rPr>
              <a:t>U = order X by $1;</a:t>
            </a:r>
            <a:r>
              <a:rPr lang="sv-SE" sz="2000" dirty="0" smtClean="0">
                <a:solidFill>
                  <a:srgbClr val="C00000"/>
                </a:solidFill>
              </a:rPr>
              <a:t> </a:t>
            </a:r>
            <a:endParaRPr lang="sv-SE" sz="2000" dirty="0">
              <a:solidFill>
                <a:srgbClr val="C00000"/>
              </a:solidFill>
            </a:endParaRPr>
          </a:p>
          <a:p>
            <a:r>
              <a:rPr lang="sv-SE" sz="2000" dirty="0">
                <a:solidFill>
                  <a:srgbClr val="C00000"/>
                </a:solidFill>
              </a:rPr>
              <a:t>grunt&gt; dump </a:t>
            </a:r>
            <a:r>
              <a:rPr lang="sv-SE" sz="2000" dirty="0" smtClean="0">
                <a:solidFill>
                  <a:srgbClr val="C00000"/>
                </a:solidFill>
              </a:rPr>
              <a:t>U;</a:t>
            </a:r>
            <a:endParaRPr 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8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47380"/>
            <a:ext cx="8305800" cy="400600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D031-0448-42A8-913F-26593BDFE275}" type="slidenum">
              <a:rPr lang="en-US" smtClean="0"/>
              <a:t>15</a:t>
            </a:fld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667001" y="3082519"/>
            <a:ext cx="479808" cy="4801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Content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" t="20203" r="161" b="68012"/>
          <a:stretch/>
        </p:blipFill>
        <p:spPr>
          <a:xfrm>
            <a:off x="417528" y="5426737"/>
            <a:ext cx="8345472" cy="576664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15" name="Group 14"/>
          <p:cNvGrpSpPr/>
          <p:nvPr/>
        </p:nvGrpSpPr>
        <p:grpSpPr>
          <a:xfrm>
            <a:off x="2735455" y="1447800"/>
            <a:ext cx="3970145" cy="750332"/>
            <a:chOff x="2735455" y="1447800"/>
            <a:chExt cx="3970145" cy="750332"/>
          </a:xfrm>
        </p:grpSpPr>
        <p:cxnSp>
          <p:nvCxnSpPr>
            <p:cNvPr id="9" name="Straight Arrow Connector 8"/>
            <p:cNvCxnSpPr/>
            <p:nvPr/>
          </p:nvCxnSpPr>
          <p:spPr>
            <a:xfrm flipH="1" flipV="1">
              <a:off x="2735455" y="1447800"/>
              <a:ext cx="464945" cy="49993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/>
            <p:cNvSpPr/>
            <p:nvPr/>
          </p:nvSpPr>
          <p:spPr>
            <a:xfrm>
              <a:off x="3188162" y="1828800"/>
              <a:ext cx="35174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FF00"/>
                  </a:solidFill>
                </a:rPr>
                <a:t>https://github.com/jehiah/json2csv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932758" y="5783066"/>
            <a:ext cx="4749945" cy="693934"/>
            <a:chOff x="2932758" y="5783066"/>
            <a:chExt cx="4749945" cy="693934"/>
          </a:xfrm>
        </p:grpSpPr>
        <p:cxnSp>
          <p:nvCxnSpPr>
            <p:cNvPr id="21" name="Straight Arrow Connector 20"/>
            <p:cNvCxnSpPr/>
            <p:nvPr/>
          </p:nvCxnSpPr>
          <p:spPr>
            <a:xfrm flipH="1" flipV="1">
              <a:off x="2932758" y="5783066"/>
              <a:ext cx="464945" cy="49993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352800" y="6107668"/>
              <a:ext cx="43299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https://</a:t>
              </a:r>
              <a:r>
                <a:rPr lang="en-US" dirty="0" smtClean="0">
                  <a:solidFill>
                    <a:srgbClr val="FF0000"/>
                  </a:solidFill>
                </a:rPr>
                <a:t>github.com/raopr/twitter-project.git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474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chemeClr val="tx1"/>
                </a:solidFill>
              </a:rPr>
              <a:t>UMKC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9AAC-B496-48F2-989D-8A4309F7E204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487164"/>
              </p:ext>
            </p:extLst>
          </p:nvPr>
        </p:nvGraphicFramePr>
        <p:xfrm>
          <a:off x="1143000" y="1930851"/>
          <a:ext cx="3048000" cy="75138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09600"/>
                <a:gridCol w="914400"/>
                <a:gridCol w="1524000"/>
              </a:tblGrid>
              <a:tr h="375694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mylang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time_zone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75694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646932"/>
              </p:ext>
            </p:extLst>
          </p:nvPr>
        </p:nvGraphicFramePr>
        <p:xfrm>
          <a:off x="4800600" y="1939855"/>
          <a:ext cx="3943350" cy="10058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03275"/>
                <a:gridCol w="1306591"/>
                <a:gridCol w="1176259"/>
                <a:gridCol w="657225"/>
              </a:tblGrid>
              <a:tr h="42234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text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followers_count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retweet_count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52081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Isosceles Triangle 7"/>
          <p:cNvSpPr/>
          <p:nvPr/>
        </p:nvSpPr>
        <p:spPr bwMode="auto">
          <a:xfrm rot="5400000">
            <a:off x="4179570" y="3219892"/>
            <a:ext cx="381000" cy="304800"/>
          </a:xfrm>
          <a:prstGeom prst="triangle">
            <a:avLst/>
          </a:prstGeom>
          <a:solidFill>
            <a:srgbClr val="FFFFCC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sp>
        <p:nvSpPr>
          <p:cNvPr id="9" name="Isosceles Triangle 8"/>
          <p:cNvSpPr/>
          <p:nvPr/>
        </p:nvSpPr>
        <p:spPr bwMode="auto">
          <a:xfrm rot="16200000">
            <a:off x="4457700" y="3219892"/>
            <a:ext cx="381000" cy="304800"/>
          </a:xfrm>
          <a:prstGeom prst="triangle">
            <a:avLst/>
          </a:prstGeom>
          <a:solidFill>
            <a:srgbClr val="FFFFCC"/>
          </a:solidFill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3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" pitchFamily="34" charset="0"/>
            </a:endParaRPr>
          </a:p>
        </p:txBody>
      </p:sp>
      <p:cxnSp>
        <p:nvCxnSpPr>
          <p:cNvPr id="10" name="Curved Connector 9"/>
          <p:cNvCxnSpPr/>
          <p:nvPr/>
        </p:nvCxnSpPr>
        <p:spPr>
          <a:xfrm>
            <a:off x="1371600" y="2504072"/>
            <a:ext cx="2846070" cy="857692"/>
          </a:xfrm>
          <a:prstGeom prst="curvedConnector3">
            <a:avLst>
              <a:gd name="adj1" fmla="val -54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0"/>
          <p:cNvCxnSpPr/>
          <p:nvPr/>
        </p:nvCxnSpPr>
        <p:spPr>
          <a:xfrm rot="10800000" flipV="1">
            <a:off x="4800600" y="2803160"/>
            <a:ext cx="3608882" cy="58773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76200" y="4114800"/>
            <a:ext cx="9067800" cy="1569720"/>
            <a:chOff x="76200" y="4114800"/>
            <a:chExt cx="9067800" cy="156972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" t="7343" r="24039" b="75194"/>
            <a:stretch/>
          </p:blipFill>
          <p:spPr>
            <a:xfrm>
              <a:off x="76200" y="4114800"/>
              <a:ext cx="9067800" cy="1569720"/>
            </a:xfrm>
            <a:prstGeom prst="rect">
              <a:avLst/>
            </a:prstGeom>
            <a:ln>
              <a:noFill/>
            </a:ln>
            <a:effectLst/>
          </p:spPr>
        </p:pic>
        <p:cxnSp>
          <p:nvCxnSpPr>
            <p:cNvPr id="14" name="Straight Arrow Connector 13"/>
            <p:cNvCxnSpPr>
              <a:stCxn id="15" idx="1"/>
            </p:cNvCxnSpPr>
            <p:nvPr/>
          </p:nvCxnSpPr>
          <p:spPr>
            <a:xfrm flipH="1">
              <a:off x="3196590" y="4947846"/>
              <a:ext cx="66740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863990" y="4763180"/>
              <a:ext cx="5549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Join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2076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HBase</a:t>
            </a:r>
            <a:r>
              <a:rPr lang="en-US" dirty="0" smtClean="0"/>
              <a:t> is an open-source project and is based on Google’s </a:t>
            </a:r>
            <a:r>
              <a:rPr lang="en-US" dirty="0" err="1" smtClean="0"/>
              <a:t>BigTable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http://hbase.apache.org</a:t>
            </a:r>
            <a:endParaRPr lang="en-US" dirty="0" smtClean="0"/>
          </a:p>
          <a:p>
            <a:r>
              <a:rPr lang="en-US" dirty="0" smtClean="0"/>
              <a:t>Used in Big Data applications where there is a need to manage very large tables with billions of rows and millions of columns</a:t>
            </a:r>
          </a:p>
          <a:p>
            <a:pPr lvl="1"/>
            <a:r>
              <a:rPr lang="en-US" dirty="0" smtClean="0"/>
              <a:t>Cluster of machines</a:t>
            </a:r>
          </a:p>
          <a:p>
            <a:pPr lvl="1"/>
            <a:r>
              <a:rPr lang="en-US" dirty="0" smtClean="0"/>
              <a:t>Random reads/writes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59" y="4787730"/>
            <a:ext cx="29241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998075" y="4787730"/>
            <a:ext cx="990600" cy="470070"/>
          </a:xfrm>
          <a:prstGeom prst="rect">
            <a:avLst/>
          </a:prstGeom>
          <a:solidFill>
            <a:srgbClr val="FFFF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HBase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78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9AAC-B496-48F2-989D-8A4309F7E204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197039892"/>
              </p:ext>
            </p:extLst>
          </p:nvPr>
        </p:nvGraphicFramePr>
        <p:xfrm>
          <a:off x="185056" y="1458913"/>
          <a:ext cx="8534400" cy="50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692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8843885"/>
              </p:ext>
            </p:extLst>
          </p:nvPr>
        </p:nvGraphicFramePr>
        <p:xfrm>
          <a:off x="139148" y="1798982"/>
          <a:ext cx="8700052" cy="30134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9471"/>
                <a:gridCol w="1254062"/>
                <a:gridCol w="2869215"/>
                <a:gridCol w="2617304"/>
              </a:tblGrid>
              <a:tr h="62050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rowkey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timestamp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ColumnFamily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/>
                        <a:t>meta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ColumnFamily</a:t>
                      </a:r>
                      <a:r>
                        <a:rPr lang="en-US" dirty="0" smtClean="0"/>
                        <a:t> </a:t>
                      </a:r>
                      <a:r>
                        <a:rPr lang="en-US" b="1" dirty="0" smtClean="0"/>
                        <a:t>content</a:t>
                      </a:r>
                      <a:endParaRPr lang="en-US" b="1" dirty="0"/>
                    </a:p>
                  </a:txBody>
                  <a:tcPr/>
                </a:tc>
              </a:tr>
              <a:tr h="576617">
                <a:tc>
                  <a:txBody>
                    <a:bodyPr/>
                    <a:lstStyle/>
                    <a:p>
                      <a:r>
                        <a:rPr lang="en-US" dirty="0" smtClean="0"/>
                        <a:t>www.bbc.co.uk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meta:creator</a:t>
                      </a:r>
                      <a:r>
                        <a:rPr lang="en-US" dirty="0" smtClean="0"/>
                        <a:t>=“</a:t>
                      </a:r>
                      <a:r>
                        <a:rPr lang="en-US" dirty="0" err="1" smtClean="0"/>
                        <a:t>johndoe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59967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www.bbc.co.uk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meta:location</a:t>
                      </a:r>
                      <a:r>
                        <a:rPr lang="en-US" dirty="0" smtClean="0"/>
                        <a:t>=“</a:t>
                      </a:r>
                      <a:r>
                        <a:rPr lang="en-US" dirty="0" err="1" smtClean="0"/>
                        <a:t>london</a:t>
                      </a:r>
                      <a:r>
                        <a:rPr lang="en-US" dirty="0" smtClean="0"/>
                        <a:t>”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576617">
                <a:tc>
                  <a:txBody>
                    <a:bodyPr/>
                    <a:lstStyle/>
                    <a:p>
                      <a:r>
                        <a:rPr lang="en-US" dirty="0" smtClean="0"/>
                        <a:t>www.cnn.com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content:info</a:t>
                      </a:r>
                      <a:r>
                        <a:rPr lang="en-US" dirty="0" smtClean="0"/>
                        <a:t>=“royals”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576617">
                <a:tc>
                  <a:txBody>
                    <a:bodyPr/>
                    <a:lstStyle/>
                    <a:p>
                      <a:r>
                        <a:rPr lang="en-US" dirty="0" smtClean="0"/>
                        <a:t>www.cnn.com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content:info</a:t>
                      </a:r>
                      <a:r>
                        <a:rPr lang="en-US" dirty="0" smtClean="0"/>
                        <a:t>=“hello world</a:t>
                      </a:r>
                      <a:r>
                        <a:rPr lang="en-US" baseline="0" dirty="0" smtClean="0"/>
                        <a:t>”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16649" y="5029200"/>
            <a:ext cx="63107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Rows are sorted by </a:t>
            </a:r>
            <a:r>
              <a:rPr lang="en-US" dirty="0" err="1" smtClean="0"/>
              <a:t>rowkey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refer to attributes using the </a:t>
            </a:r>
            <a:r>
              <a:rPr lang="en-US" dirty="0" err="1" smtClean="0"/>
              <a:t>ColumnFamily</a:t>
            </a:r>
            <a:r>
              <a:rPr lang="en-US" dirty="0" smtClean="0"/>
              <a:t> name as the prefix</a:t>
            </a:r>
          </a:p>
          <a:p>
            <a:r>
              <a:rPr lang="en-US" dirty="0" smtClean="0"/>
              <a:t>  - E.g., </a:t>
            </a:r>
            <a:r>
              <a:rPr lang="en-US" dirty="0" err="1" smtClean="0"/>
              <a:t>meta:creator</a:t>
            </a:r>
            <a:r>
              <a:rPr lang="en-US" dirty="0" smtClean="0"/>
              <a:t>, </a:t>
            </a:r>
            <a:r>
              <a:rPr lang="en-US" dirty="0" err="1" smtClean="0"/>
              <a:t>content:info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5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Apache Hadoop</a:t>
            </a:r>
          </a:p>
          <a:p>
            <a:r>
              <a:rPr lang="en-US" dirty="0" smtClean="0"/>
              <a:t>Apache Pig</a:t>
            </a:r>
          </a:p>
          <a:p>
            <a:r>
              <a:rPr lang="en-US" dirty="0" smtClean="0"/>
              <a:t>Apache </a:t>
            </a:r>
            <a:r>
              <a:rPr lang="en-US" dirty="0" err="1" smtClean="0"/>
              <a:t>HBase</a:t>
            </a:r>
            <a:endParaRPr lang="en-US" dirty="0" smtClean="0"/>
          </a:p>
          <a:p>
            <a:r>
              <a:rPr lang="en-US" dirty="0"/>
              <a:t>IBM </a:t>
            </a:r>
            <a:r>
              <a:rPr lang="en-US" dirty="0" err="1" smtClean="0"/>
              <a:t>Jaql</a:t>
            </a:r>
            <a:endParaRPr lang="en-US" dirty="0" smtClean="0"/>
          </a:p>
          <a:p>
            <a:r>
              <a:rPr lang="en-US" dirty="0" smtClean="0"/>
              <a:t>Apache Hive</a:t>
            </a:r>
          </a:p>
          <a:p>
            <a:pPr marL="0" indent="0">
              <a:buNone/>
            </a:pPr>
            <a:r>
              <a:rPr lang="en-US" dirty="0" smtClean="0"/>
              <a:t>All of the above are part of IBM </a:t>
            </a:r>
            <a:r>
              <a:rPr lang="en-US" dirty="0" err="1" smtClean="0"/>
              <a:t>BigInsights</a:t>
            </a:r>
            <a:r>
              <a:rPr lang="en-US" dirty="0" smtClean="0"/>
              <a:t>/Hadoop distribution.</a:t>
            </a:r>
          </a:p>
          <a:p>
            <a:endParaRPr lang="en-US" dirty="0"/>
          </a:p>
          <a:p>
            <a:r>
              <a:rPr lang="en-US" dirty="0" smtClean="0"/>
              <a:t>Other tools of interest</a:t>
            </a:r>
          </a:p>
          <a:p>
            <a:pPr lvl="1"/>
            <a:r>
              <a:rPr lang="en-US" dirty="0" smtClean="0"/>
              <a:t>MongoDB, </a:t>
            </a:r>
            <a:r>
              <a:rPr lang="en-US" dirty="0" err="1" smtClean="0"/>
              <a:t>CouchDB</a:t>
            </a:r>
            <a:r>
              <a:rPr lang="en-US" dirty="0" smtClean="0"/>
              <a:t>, Tajo</a:t>
            </a:r>
            <a:r>
              <a:rPr lang="en-US" smtClean="0"/>
              <a:t>, Spark, Flink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9AAC-B496-48F2-989D-8A4309F7E2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7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9AAC-B496-48F2-989D-8A4309F7E204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0751415"/>
              </p:ext>
            </p:extLst>
          </p:nvPr>
        </p:nvGraphicFramePr>
        <p:xfrm>
          <a:off x="551444" y="1825625"/>
          <a:ext cx="8021056" cy="340603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00854"/>
                <a:gridCol w="636816"/>
                <a:gridCol w="1577797"/>
                <a:gridCol w="1588762"/>
                <a:gridCol w="1457975"/>
                <a:gridCol w="1458852"/>
              </a:tblGrid>
              <a:tr h="486577"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rowkey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TS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columnfamily_1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columnfamily_2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8657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attr1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attr2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attr3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Attr4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8657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123456790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8657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123456791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8657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123456792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8657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123456793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NULL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86577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123456794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….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NULL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51072" y="5609341"/>
            <a:ext cx="1332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Sparse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73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start </a:t>
            </a:r>
            <a:r>
              <a:rPr lang="en-US" dirty="0" err="1" smtClean="0"/>
              <a:t>HBase</a:t>
            </a:r>
            <a:r>
              <a:rPr lang="en-US" dirty="0" smtClean="0"/>
              <a:t>, type </a:t>
            </a:r>
            <a:r>
              <a:rPr lang="en-US" dirty="0" err="1" smtClean="0">
                <a:latin typeface="Comic Sans MS" pitchFamily="66" charset="0"/>
              </a:rPr>
              <a:t>hbase</a:t>
            </a:r>
            <a:r>
              <a:rPr lang="en-US" dirty="0" smtClean="0">
                <a:latin typeface="Comic Sans MS" pitchFamily="66" charset="0"/>
              </a:rPr>
              <a:t> shell</a:t>
            </a:r>
          </a:p>
          <a:p>
            <a:r>
              <a:rPr lang="en-US" dirty="0" smtClean="0"/>
              <a:t>To create a table with name </a:t>
            </a:r>
            <a:r>
              <a:rPr lang="en-US" dirty="0" err="1" smtClean="0">
                <a:latin typeface="Comic Sans MS" pitchFamily="66" charset="0"/>
              </a:rPr>
              <a:t>webtable</a:t>
            </a:r>
            <a:r>
              <a:rPr lang="en-US" dirty="0" smtClean="0"/>
              <a:t> and two column families </a:t>
            </a:r>
            <a:r>
              <a:rPr lang="en-US" dirty="0" smtClean="0">
                <a:latin typeface="Comic Sans MS" pitchFamily="66" charset="0"/>
              </a:rPr>
              <a:t>meta</a:t>
            </a:r>
            <a:r>
              <a:rPr lang="en-US" dirty="0" smtClean="0"/>
              <a:t> and </a:t>
            </a:r>
            <a:r>
              <a:rPr lang="en-US" dirty="0" smtClean="0">
                <a:latin typeface="Comic Sans MS" pitchFamily="66" charset="0"/>
              </a:rPr>
              <a:t>content</a:t>
            </a:r>
          </a:p>
          <a:p>
            <a:endParaRPr lang="en-US" dirty="0">
              <a:latin typeface="Comic Sans MS" pitchFamily="66" charset="0"/>
            </a:endParaRPr>
          </a:p>
          <a:p>
            <a:endParaRPr lang="en-US" dirty="0" smtClean="0">
              <a:latin typeface="Comic Sans MS" pitchFamily="66" charset="0"/>
            </a:endParaRPr>
          </a:p>
          <a:p>
            <a:r>
              <a:rPr lang="en-US" dirty="0" smtClean="0"/>
              <a:t>To delete a table (first disable it)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21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07571" y="3411027"/>
            <a:ext cx="7249886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 err="1" smtClean="0"/>
              <a:t>hbase</a:t>
            </a:r>
            <a:r>
              <a:rPr lang="en-US" sz="2400" dirty="0" smtClean="0"/>
              <a:t>(main):001:0&gt; create '</a:t>
            </a:r>
            <a:r>
              <a:rPr lang="en-US" sz="2400" dirty="0" err="1" smtClean="0"/>
              <a:t>webtable</a:t>
            </a:r>
            <a:r>
              <a:rPr lang="en-US" sz="2400" dirty="0" smtClean="0"/>
              <a:t>', 'meta', 'content'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707571" y="5095296"/>
            <a:ext cx="5072414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dirty="0" err="1" smtClean="0"/>
              <a:t>hbase</a:t>
            </a:r>
            <a:r>
              <a:rPr lang="en-US" sz="2400" dirty="0" smtClean="0"/>
              <a:t>(main):005:0&gt; disable '</a:t>
            </a:r>
            <a:r>
              <a:rPr lang="en-US" sz="2400" dirty="0" err="1" smtClean="0"/>
              <a:t>webtable</a:t>
            </a:r>
            <a:r>
              <a:rPr lang="en-US" sz="2400" dirty="0" smtClean="0"/>
              <a:t>'</a:t>
            </a:r>
          </a:p>
          <a:p>
            <a:r>
              <a:rPr lang="en-US" sz="2400" dirty="0" err="1"/>
              <a:t>hbase</a:t>
            </a:r>
            <a:r>
              <a:rPr lang="en-US" sz="2400" dirty="0"/>
              <a:t>(main):006:0&gt; drop '</a:t>
            </a:r>
            <a:r>
              <a:rPr lang="en-US" sz="2400" dirty="0" err="1"/>
              <a:t>webtable</a:t>
            </a:r>
            <a:r>
              <a:rPr lang="en-US" sz="2400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245587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Insert a row with </a:t>
            </a:r>
            <a:r>
              <a:rPr lang="en-US" dirty="0" err="1" smtClean="0"/>
              <a:t>rowkey</a:t>
            </a:r>
            <a:r>
              <a:rPr lang="en-US" smtClean="0"/>
              <a:t> </a:t>
            </a:r>
            <a:r>
              <a:rPr lang="en-US" smtClean="0">
                <a:latin typeface="Comic Sans MS" pitchFamily="66" charset="0"/>
              </a:rPr>
              <a:t>www.bbc.co.uk</a:t>
            </a:r>
            <a:r>
              <a:rPr lang="en-US" smtClean="0"/>
              <a:t> </a:t>
            </a:r>
            <a:r>
              <a:rPr lang="en-US" dirty="0" smtClean="0"/>
              <a:t>and value </a:t>
            </a:r>
            <a:r>
              <a:rPr lang="en-US" dirty="0" err="1" smtClean="0">
                <a:latin typeface="Comic Sans MS" pitchFamily="66" charset="0"/>
              </a:rPr>
              <a:t>abc</a:t>
            </a:r>
            <a:r>
              <a:rPr lang="en-US" dirty="0" smtClean="0"/>
              <a:t> for attribute </a:t>
            </a:r>
            <a:r>
              <a:rPr lang="en-US" dirty="0" smtClean="0">
                <a:latin typeface="Comic Sans MS" pitchFamily="66" charset="0"/>
              </a:rPr>
              <a:t>creator</a:t>
            </a:r>
            <a:r>
              <a:rPr lang="en-US" dirty="0" smtClean="0"/>
              <a:t> in </a:t>
            </a:r>
            <a:r>
              <a:rPr lang="en-US" dirty="0" err="1" smtClean="0"/>
              <a:t>ColumnFamily</a:t>
            </a:r>
            <a:r>
              <a:rPr lang="en-US" dirty="0" smtClean="0"/>
              <a:t> </a:t>
            </a:r>
            <a:r>
              <a:rPr lang="en-US" dirty="0" smtClean="0">
                <a:latin typeface="Comic Sans MS" pitchFamily="66" charset="0"/>
              </a:rPr>
              <a:t>meta</a:t>
            </a:r>
          </a:p>
          <a:p>
            <a:r>
              <a:rPr lang="en-US" dirty="0" smtClean="0"/>
              <a:t>Insert using the same </a:t>
            </a:r>
            <a:r>
              <a:rPr lang="en-US" dirty="0" err="1" smtClean="0"/>
              <a:t>rowkey</a:t>
            </a:r>
            <a:r>
              <a:rPr lang="en-US" dirty="0" smtClean="0"/>
              <a:t> and value </a:t>
            </a:r>
            <a:r>
              <a:rPr lang="en-US" dirty="0" smtClean="0">
                <a:latin typeface="Comic Sans MS" pitchFamily="66" charset="0"/>
              </a:rPr>
              <a:t>123</a:t>
            </a:r>
            <a:r>
              <a:rPr lang="en-US" dirty="0" smtClean="0"/>
              <a:t> for attribute </a:t>
            </a:r>
            <a:r>
              <a:rPr lang="en-US" dirty="0" smtClean="0">
                <a:latin typeface="Comic Sans MS" pitchFamily="66" charset="0"/>
              </a:rPr>
              <a:t>location</a:t>
            </a:r>
            <a:r>
              <a:rPr lang="en-US" dirty="0" smtClean="0"/>
              <a:t> in </a:t>
            </a:r>
            <a:r>
              <a:rPr lang="en-US" dirty="0" smtClean="0">
                <a:latin typeface="Comic Sans MS" pitchFamily="66" charset="0"/>
              </a:rPr>
              <a:t>meta</a:t>
            </a:r>
          </a:p>
          <a:p>
            <a:pPr lvl="1"/>
            <a:r>
              <a:rPr lang="en-US" dirty="0" smtClean="0"/>
              <a:t>The system picks a timestamp if not specified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22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1258" y="4296570"/>
            <a:ext cx="8654142" cy="163121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err="1"/>
              <a:t>hbase</a:t>
            </a:r>
            <a:r>
              <a:rPr lang="en-US" sz="2000" dirty="0"/>
              <a:t>(main):009:0&gt; put '</a:t>
            </a:r>
            <a:r>
              <a:rPr lang="en-US" sz="2000" dirty="0" err="1"/>
              <a:t>webtable</a:t>
            </a:r>
            <a:r>
              <a:rPr lang="en-US" sz="2000" dirty="0"/>
              <a:t>', 'www.bbc.co.uk', '</a:t>
            </a:r>
            <a:r>
              <a:rPr lang="en-US" sz="2000" dirty="0" err="1"/>
              <a:t>meta:creator</a:t>
            </a:r>
            <a:r>
              <a:rPr lang="en-US" sz="2000" dirty="0"/>
              <a:t>', '</a:t>
            </a:r>
            <a:r>
              <a:rPr lang="en-US" sz="2000" dirty="0" err="1"/>
              <a:t>abc</a:t>
            </a:r>
            <a:r>
              <a:rPr lang="en-US" sz="2000" dirty="0"/>
              <a:t>'</a:t>
            </a:r>
          </a:p>
          <a:p>
            <a:r>
              <a:rPr lang="en-US" sz="2000" dirty="0"/>
              <a:t>0 row(s) in 0.1410 seconds</a:t>
            </a:r>
          </a:p>
          <a:p>
            <a:endParaRPr lang="en-US" sz="2000" dirty="0"/>
          </a:p>
          <a:p>
            <a:r>
              <a:rPr lang="en-US" sz="2000" dirty="0" err="1"/>
              <a:t>hbase</a:t>
            </a:r>
            <a:r>
              <a:rPr lang="en-US" sz="2000" dirty="0"/>
              <a:t>(main):010:0&gt; put '</a:t>
            </a:r>
            <a:r>
              <a:rPr lang="en-US" sz="2000" dirty="0" err="1"/>
              <a:t>webtable</a:t>
            </a:r>
            <a:r>
              <a:rPr lang="en-US" sz="2000" dirty="0"/>
              <a:t>', 'www.bbc.co.uk', '</a:t>
            </a:r>
            <a:r>
              <a:rPr lang="en-US" sz="2000" dirty="0" err="1"/>
              <a:t>meta:location</a:t>
            </a:r>
            <a:r>
              <a:rPr lang="en-US" sz="2000" dirty="0"/>
              <a:t>', '123'</a:t>
            </a:r>
          </a:p>
          <a:p>
            <a:r>
              <a:rPr lang="en-US" sz="2000" dirty="0"/>
              <a:t>0 row(s) in 0.0080 seconds</a:t>
            </a:r>
          </a:p>
        </p:txBody>
      </p:sp>
    </p:spTree>
    <p:extLst>
      <p:ext uri="{BB962C8B-B14F-4D97-AF65-F5344CB8AC3E}">
        <p14:creationId xmlns:p14="http://schemas.microsoft.com/office/powerpoint/2010/main" val="63568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Print a table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23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6830" y="2631052"/>
            <a:ext cx="8784770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err="1"/>
              <a:t>hbase</a:t>
            </a:r>
            <a:r>
              <a:rPr lang="en-US" sz="2000" dirty="0"/>
              <a:t>(main):011:0&gt; scan '</a:t>
            </a:r>
            <a:r>
              <a:rPr lang="en-US" sz="2000" dirty="0" err="1"/>
              <a:t>webtable</a:t>
            </a:r>
            <a:r>
              <a:rPr lang="en-US" sz="2000" dirty="0"/>
              <a:t>'</a:t>
            </a:r>
          </a:p>
          <a:p>
            <a:r>
              <a:rPr lang="en-US" sz="2000" dirty="0"/>
              <a:t>ROW                   COLUMN+CELL                                               </a:t>
            </a:r>
          </a:p>
          <a:p>
            <a:r>
              <a:rPr lang="en-US" sz="2000" dirty="0"/>
              <a:t> www.bbc.co.uk        column=</a:t>
            </a:r>
            <a:r>
              <a:rPr lang="en-US" sz="2000" dirty="0" err="1"/>
              <a:t>meta:creator</a:t>
            </a:r>
            <a:r>
              <a:rPr lang="en-US" sz="2000" dirty="0"/>
              <a:t>, timestamp=1372698985649, value=</a:t>
            </a:r>
            <a:r>
              <a:rPr lang="en-US" sz="2000" dirty="0" err="1"/>
              <a:t>abc</a:t>
            </a:r>
            <a:r>
              <a:rPr lang="en-US" sz="2000" dirty="0"/>
              <a:t>   </a:t>
            </a:r>
          </a:p>
          <a:p>
            <a:r>
              <a:rPr lang="en-US" sz="2000" dirty="0"/>
              <a:t> www.bbc.co.uk        column=</a:t>
            </a:r>
            <a:r>
              <a:rPr lang="en-US" sz="2000" dirty="0" err="1"/>
              <a:t>meta:location</a:t>
            </a:r>
            <a:r>
              <a:rPr lang="en-US" sz="2000" dirty="0"/>
              <a:t>, timestamp=1372698995764, value=123  </a:t>
            </a:r>
          </a:p>
          <a:p>
            <a:r>
              <a:rPr lang="en-US" sz="2000" dirty="0"/>
              <a:t>1 row(s) in 0.0270 seconds</a:t>
            </a:r>
          </a:p>
        </p:txBody>
      </p:sp>
    </p:spTree>
    <p:extLst>
      <p:ext uri="{BB962C8B-B14F-4D97-AF65-F5344CB8AC3E}">
        <p14:creationId xmlns:p14="http://schemas.microsoft.com/office/powerpoint/2010/main" val="328335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9958443"/>
              </p:ext>
            </p:extLst>
          </p:nvPr>
        </p:nvGraphicFramePr>
        <p:xfrm>
          <a:off x="642135" y="2771436"/>
          <a:ext cx="782377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8858"/>
                <a:gridCol w="621153"/>
                <a:gridCol w="1347916"/>
                <a:gridCol w="1386985"/>
                <a:gridCol w="1523731"/>
                <a:gridCol w="1675127"/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 err="1" smtClean="0"/>
                        <a:t>rowkey</a:t>
                      </a:r>
                      <a:endParaRPr lang="en-US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TS</a:t>
                      </a:r>
                      <a:endParaRPr lang="en-US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courses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hobby</a:t>
                      </a:r>
                      <a:endParaRPr lang="en-US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ECE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soccer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baseball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John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cs490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ece210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Alice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Mike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Jill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6308" y="1809869"/>
            <a:ext cx="4604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Create the below table using </a:t>
            </a:r>
            <a:r>
              <a:rPr lang="en-US" sz="2400" dirty="0" err="1" smtClean="0"/>
              <a:t>HBase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616308" y="2381304"/>
            <a:ext cx="841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people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4355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Commands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get a row or cell contents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To delete a row or cell contents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If a file contains </a:t>
            </a:r>
            <a:r>
              <a:rPr lang="en-US" dirty="0" err="1" smtClean="0"/>
              <a:t>HBase</a:t>
            </a:r>
            <a:r>
              <a:rPr lang="en-US" dirty="0" smtClean="0"/>
              <a:t> commands, you can run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CAF9-4461-454A-B702-D536C3775752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2493" y="2207486"/>
            <a:ext cx="7454640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err="1"/>
              <a:t>hbase</a:t>
            </a:r>
            <a:r>
              <a:rPr lang="en-US" sz="2000" dirty="0"/>
              <a:t>(main):</a:t>
            </a:r>
            <a:r>
              <a:rPr lang="en-US" sz="2000" dirty="0" smtClean="0"/>
              <a:t>012:0</a:t>
            </a:r>
            <a:r>
              <a:rPr lang="en-US" sz="2000" dirty="0"/>
              <a:t>&gt; </a:t>
            </a:r>
            <a:r>
              <a:rPr lang="en-US" sz="2000" dirty="0" smtClean="0"/>
              <a:t>get </a:t>
            </a:r>
            <a:r>
              <a:rPr lang="en-US" sz="2000" dirty="0"/>
              <a:t>'</a:t>
            </a:r>
            <a:r>
              <a:rPr lang="en-US" sz="2000" dirty="0" err="1"/>
              <a:t>webtable</a:t>
            </a:r>
            <a:r>
              <a:rPr lang="en-US" sz="2000" dirty="0"/>
              <a:t>', 'www.bbc.co.uk'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/>
              <a:t>hbase</a:t>
            </a:r>
            <a:r>
              <a:rPr lang="en-US" sz="2000" dirty="0"/>
              <a:t>(main):</a:t>
            </a:r>
            <a:r>
              <a:rPr lang="en-US" sz="2000" dirty="0" smtClean="0"/>
              <a:t>013:0</a:t>
            </a:r>
            <a:r>
              <a:rPr lang="en-US" sz="2000" dirty="0"/>
              <a:t>&gt; </a:t>
            </a:r>
            <a:r>
              <a:rPr lang="en-US" sz="2000" dirty="0" smtClean="0"/>
              <a:t>get </a:t>
            </a:r>
            <a:r>
              <a:rPr lang="en-US" sz="2000" dirty="0"/>
              <a:t>'</a:t>
            </a:r>
            <a:r>
              <a:rPr lang="en-US" sz="2000" dirty="0" err="1"/>
              <a:t>webtable</a:t>
            </a:r>
            <a:r>
              <a:rPr lang="en-US" sz="2000" dirty="0"/>
              <a:t>', 'www.bbc.co.uk', '</a:t>
            </a:r>
            <a:r>
              <a:rPr lang="en-US" sz="2000" dirty="0" err="1"/>
              <a:t>meta:location</a:t>
            </a:r>
            <a:r>
              <a:rPr lang="en-US" sz="2000" dirty="0" smtClean="0"/>
              <a:t>'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682493" y="3727356"/>
            <a:ext cx="7744030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err="1"/>
              <a:t>hbase</a:t>
            </a:r>
            <a:r>
              <a:rPr lang="en-US" sz="2000" dirty="0"/>
              <a:t>(main):</a:t>
            </a:r>
            <a:r>
              <a:rPr lang="en-US" sz="2000" dirty="0" smtClean="0"/>
              <a:t>014:0</a:t>
            </a:r>
            <a:r>
              <a:rPr lang="en-US" sz="2000" dirty="0"/>
              <a:t>&gt; </a:t>
            </a:r>
            <a:r>
              <a:rPr lang="en-US" sz="2000" dirty="0" err="1" smtClean="0"/>
              <a:t>deleteall</a:t>
            </a:r>
            <a:r>
              <a:rPr lang="en-US" sz="2000" dirty="0" smtClean="0"/>
              <a:t> </a:t>
            </a:r>
            <a:r>
              <a:rPr lang="en-US" sz="2000" dirty="0"/>
              <a:t>'</a:t>
            </a:r>
            <a:r>
              <a:rPr lang="en-US" sz="2000" dirty="0" err="1"/>
              <a:t>webtable</a:t>
            </a:r>
            <a:r>
              <a:rPr lang="en-US" sz="2000" dirty="0"/>
              <a:t>', 'www.bbc.co.uk'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err="1"/>
              <a:t>hbase</a:t>
            </a:r>
            <a:r>
              <a:rPr lang="en-US" sz="2000" dirty="0"/>
              <a:t>(main):</a:t>
            </a:r>
            <a:r>
              <a:rPr lang="en-US" sz="2000" dirty="0" smtClean="0"/>
              <a:t>015:0</a:t>
            </a:r>
            <a:r>
              <a:rPr lang="en-US" sz="2000" dirty="0"/>
              <a:t>&gt; </a:t>
            </a:r>
            <a:r>
              <a:rPr lang="en-US" sz="2000" dirty="0" smtClean="0"/>
              <a:t>delete </a:t>
            </a:r>
            <a:r>
              <a:rPr lang="en-US" sz="2000" dirty="0"/>
              <a:t>'</a:t>
            </a:r>
            <a:r>
              <a:rPr lang="en-US" sz="2000" dirty="0" err="1"/>
              <a:t>webtable</a:t>
            </a:r>
            <a:r>
              <a:rPr lang="en-US" sz="2000" dirty="0"/>
              <a:t>', 'www.bbc.co.uk', '</a:t>
            </a:r>
            <a:r>
              <a:rPr lang="en-US" sz="2000" dirty="0" err="1"/>
              <a:t>meta:location</a:t>
            </a:r>
            <a:r>
              <a:rPr lang="en-US" sz="2000" dirty="0" smtClean="0"/>
              <a:t>'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1561672" y="5720406"/>
            <a:ext cx="5465851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1"/>
            <a:r>
              <a:rPr lang="en-US" sz="2400" dirty="0" err="1" smtClean="0"/>
              <a:t>hbase</a:t>
            </a:r>
            <a:r>
              <a:rPr lang="en-US" sz="2400" dirty="0" smtClean="0"/>
              <a:t> </a:t>
            </a:r>
            <a:r>
              <a:rPr lang="en-US" sz="2400" dirty="0"/>
              <a:t>shell &lt; filename</a:t>
            </a:r>
          </a:p>
        </p:txBody>
      </p:sp>
    </p:spTree>
    <p:extLst>
      <p:ext uri="{BB962C8B-B14F-4D97-AF65-F5344CB8AC3E}">
        <p14:creationId xmlns:p14="http://schemas.microsoft.com/office/powerpoint/2010/main" val="53443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D031-0448-42A8-913F-26593BDFE275}" type="slidenum">
              <a:rPr lang="en-US" smtClean="0"/>
              <a:t>26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450592" y="1774766"/>
            <a:ext cx="5858257" cy="2168084"/>
            <a:chOff x="2654230" y="1492676"/>
            <a:chExt cx="5803740" cy="2168084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" t="7280" r="67412" b="65025"/>
            <a:stretch/>
          </p:blipFill>
          <p:spPr>
            <a:xfrm>
              <a:off x="2654230" y="1492676"/>
              <a:ext cx="4469296" cy="2168084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9" name="Group 8"/>
            <p:cNvGrpSpPr/>
            <p:nvPr/>
          </p:nvGrpSpPr>
          <p:grpSpPr>
            <a:xfrm>
              <a:off x="6324600" y="1905000"/>
              <a:ext cx="2133370" cy="485474"/>
              <a:chOff x="3632045" y="1376534"/>
              <a:chExt cx="2133370" cy="485474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 flipH="1" flipV="1">
                <a:off x="3632045" y="1376534"/>
                <a:ext cx="691950" cy="328033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TextBox 2"/>
              <p:cNvSpPr txBox="1"/>
              <p:nvPr/>
            </p:nvSpPr>
            <p:spPr>
              <a:xfrm>
                <a:off x="4323995" y="1492676"/>
                <a:ext cx="14414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Input CSV file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393192" y="4208764"/>
            <a:ext cx="8549640" cy="1369076"/>
            <a:chOff x="191383" y="4208764"/>
            <a:chExt cx="8750921" cy="13690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57" t="11054" r="7723" b="78998"/>
            <a:stretch/>
          </p:blipFill>
          <p:spPr>
            <a:xfrm>
              <a:off x="191383" y="5120640"/>
              <a:ext cx="8750921" cy="457200"/>
            </a:xfrm>
            <a:prstGeom prst="rect">
              <a:avLst/>
            </a:prstGeom>
            <a:ln>
              <a:noFill/>
            </a:ln>
            <a:effectLst/>
          </p:spPr>
        </p:pic>
        <p:grpSp>
          <p:nvGrpSpPr>
            <p:cNvPr id="10" name="Group 9"/>
            <p:cNvGrpSpPr/>
            <p:nvPr/>
          </p:nvGrpSpPr>
          <p:grpSpPr>
            <a:xfrm>
              <a:off x="4114800" y="4208764"/>
              <a:ext cx="1715210" cy="802365"/>
              <a:chOff x="4876800" y="2806573"/>
              <a:chExt cx="1715210" cy="802365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 flipH="1">
                <a:off x="4876800" y="3133451"/>
                <a:ext cx="609600" cy="475487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5259594" y="2806573"/>
                <a:ext cx="13324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Bulk loading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505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D031-0448-42A8-913F-26593BDFE275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" t="28106" r="48771" b="48408"/>
          <a:stretch/>
        </p:blipFill>
        <p:spPr>
          <a:xfrm>
            <a:off x="1699038" y="1634571"/>
            <a:ext cx="7040880" cy="1899236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038600" y="2971800"/>
            <a:ext cx="228600" cy="838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57400" y="3810000"/>
            <a:ext cx="485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Retrieve a particular </a:t>
            </a:r>
            <a:r>
              <a:rPr lang="en-US" dirty="0" err="1" smtClean="0">
                <a:solidFill>
                  <a:srgbClr val="FF0000"/>
                </a:solidFill>
              </a:rPr>
              <a:t>rowkey</a:t>
            </a:r>
            <a:r>
              <a:rPr lang="en-US" dirty="0" smtClean="0">
                <a:solidFill>
                  <a:srgbClr val="FF0000"/>
                </a:solidFill>
              </a:rPr>
              <a:t> and column attribute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360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D031-0448-42A8-913F-26593BDFE27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" t="36618" r="46666" b="49334"/>
          <a:stretch/>
        </p:blipFill>
        <p:spPr>
          <a:xfrm>
            <a:off x="609600" y="3240003"/>
            <a:ext cx="7465966" cy="1155611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124200" y="2235462"/>
            <a:ext cx="685800" cy="4208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810000" y="1985340"/>
            <a:ext cx="4188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Insert a new column attribute for a </a:t>
            </a:r>
            <a:r>
              <a:rPr lang="en-US" dirty="0" err="1" smtClean="0">
                <a:solidFill>
                  <a:srgbClr val="FF0000"/>
                </a:solidFill>
              </a:rPr>
              <a:t>rowkey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t="51553" r="49010" b="45113"/>
          <a:stretch/>
        </p:blipFill>
        <p:spPr>
          <a:xfrm>
            <a:off x="609600" y="2656271"/>
            <a:ext cx="7863840" cy="282133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2694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051550"/>
            <a:ext cx="2895600" cy="365125"/>
          </a:xfrm>
        </p:spPr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051550"/>
            <a:ext cx="2133600" cy="365125"/>
          </a:xfrm>
        </p:spPr>
        <p:txBody>
          <a:bodyPr/>
          <a:lstStyle/>
          <a:p>
            <a:fld id="{70DAD031-0448-42A8-913F-26593BDFE275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0" t="67419" r="30931" b="10185"/>
          <a:stretch/>
        </p:blipFill>
        <p:spPr>
          <a:xfrm>
            <a:off x="256032" y="1981200"/>
            <a:ext cx="8821562" cy="1784136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6" name="Straight Arrow Connector 5"/>
          <p:cNvCxnSpPr/>
          <p:nvPr/>
        </p:nvCxnSpPr>
        <p:spPr>
          <a:xfrm flipH="1">
            <a:off x="3429000" y="1736832"/>
            <a:ext cx="533400" cy="3693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62400" y="148968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Selection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95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Hadoop Distributed File System (HDFS)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smtClean="0"/>
              <a:t>hadoop.apache.org </a:t>
            </a:r>
          </a:p>
          <a:p>
            <a:r>
              <a:rPr lang="en-US" dirty="0" err="1" smtClean="0">
                <a:latin typeface="Comic Sans MS" pitchFamily="66" charset="0"/>
              </a:rPr>
              <a:t>hadoop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err="1" smtClean="0">
                <a:latin typeface="Comic Sans MS" pitchFamily="66" charset="0"/>
              </a:rPr>
              <a:t>fs</a:t>
            </a:r>
            <a:r>
              <a:rPr lang="en-US" dirty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[…….]</a:t>
            </a:r>
          </a:p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D031-0448-42A8-913F-26593BDFE275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3276600"/>
            <a:ext cx="57150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mic Sans MS" pitchFamily="66" charset="0"/>
              </a:rPr>
              <a:t>hadoop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fs</a:t>
            </a:r>
            <a:r>
              <a:rPr lang="en-US" sz="2000" dirty="0">
                <a:latin typeface="Comic Sans MS" pitchFamily="66" charset="0"/>
              </a:rPr>
              <a:t> [-help [</a:t>
            </a:r>
            <a:r>
              <a:rPr lang="en-US" sz="2000" dirty="0" err="1">
                <a:latin typeface="Comic Sans MS" pitchFamily="66" charset="0"/>
              </a:rPr>
              <a:t>cmd</a:t>
            </a:r>
            <a:r>
              <a:rPr lang="en-US" sz="2000" dirty="0">
                <a:latin typeface="Comic Sans MS" pitchFamily="66" charset="0"/>
              </a:rPr>
              <a:t>]]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  <a:p>
            <a:r>
              <a:rPr lang="en-US" sz="2000" dirty="0" err="1" smtClean="0">
                <a:latin typeface="Comic Sans MS" pitchFamily="66" charset="0"/>
              </a:rPr>
              <a:t>hadoop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fs</a:t>
            </a:r>
            <a:r>
              <a:rPr lang="en-US" sz="2000" dirty="0" smtClean="0">
                <a:latin typeface="Comic Sans MS" pitchFamily="66" charset="0"/>
              </a:rPr>
              <a:t> [-</a:t>
            </a:r>
            <a:r>
              <a:rPr lang="en-US" sz="2000" dirty="0" err="1">
                <a:latin typeface="Comic Sans MS" pitchFamily="66" charset="0"/>
              </a:rPr>
              <a:t>ls</a:t>
            </a:r>
            <a:r>
              <a:rPr lang="en-US" sz="2000" dirty="0">
                <a:latin typeface="Comic Sans MS" pitchFamily="66" charset="0"/>
              </a:rPr>
              <a:t> &lt;path&gt;]</a:t>
            </a:r>
          </a:p>
          <a:p>
            <a:r>
              <a:rPr lang="en-US" sz="2000" dirty="0" err="1" smtClean="0">
                <a:latin typeface="Comic Sans MS" pitchFamily="66" charset="0"/>
              </a:rPr>
              <a:t>hadoop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fs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[-</a:t>
            </a:r>
            <a:r>
              <a:rPr lang="en-US" sz="2000" dirty="0" err="1">
                <a:latin typeface="Comic Sans MS" pitchFamily="66" charset="0"/>
              </a:rPr>
              <a:t>lsr</a:t>
            </a:r>
            <a:r>
              <a:rPr lang="en-US" sz="2000" dirty="0">
                <a:latin typeface="Comic Sans MS" pitchFamily="66" charset="0"/>
              </a:rPr>
              <a:t> &lt;path&gt;]</a:t>
            </a:r>
          </a:p>
          <a:p>
            <a:r>
              <a:rPr lang="en-US" sz="2000" dirty="0" err="1" smtClean="0">
                <a:latin typeface="Comic Sans MS" pitchFamily="66" charset="0"/>
              </a:rPr>
              <a:t>hadoop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fs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[-du &lt;path</a:t>
            </a:r>
            <a:r>
              <a:rPr lang="en-US" sz="2000" dirty="0" smtClean="0">
                <a:latin typeface="Comic Sans MS" pitchFamily="66" charset="0"/>
              </a:rPr>
              <a:t>&gt;] </a:t>
            </a:r>
          </a:p>
          <a:p>
            <a:r>
              <a:rPr lang="en-US" sz="2000" dirty="0" err="1" smtClean="0">
                <a:latin typeface="Comic Sans MS" pitchFamily="66" charset="0"/>
              </a:rPr>
              <a:t>hadoop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fs</a:t>
            </a:r>
            <a:r>
              <a:rPr lang="en-US" sz="2000" dirty="0">
                <a:latin typeface="Comic Sans MS" pitchFamily="66" charset="0"/>
              </a:rPr>
              <a:t> [-cat &lt;</a:t>
            </a:r>
            <a:r>
              <a:rPr lang="en-US" sz="2000" dirty="0" err="1">
                <a:latin typeface="Comic Sans MS" pitchFamily="66" charset="0"/>
              </a:rPr>
              <a:t>src</a:t>
            </a:r>
            <a:r>
              <a:rPr lang="en-US" sz="2000" dirty="0">
                <a:latin typeface="Comic Sans MS" pitchFamily="66" charset="0"/>
              </a:rPr>
              <a:t>&gt;]</a:t>
            </a:r>
            <a:endParaRPr lang="en-US" sz="2000" dirty="0" smtClean="0">
              <a:latin typeface="Comic Sans MS" pitchFamily="66" charset="0"/>
            </a:endParaRPr>
          </a:p>
          <a:p>
            <a:r>
              <a:rPr lang="en-US" sz="2000" dirty="0" err="1" smtClean="0">
                <a:latin typeface="Comic Sans MS" pitchFamily="66" charset="0"/>
              </a:rPr>
              <a:t>hadoop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fs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[-mv &lt;</a:t>
            </a:r>
            <a:r>
              <a:rPr lang="en-US" sz="2000" dirty="0" err="1">
                <a:latin typeface="Comic Sans MS" pitchFamily="66" charset="0"/>
              </a:rPr>
              <a:t>src</a:t>
            </a:r>
            <a:r>
              <a:rPr lang="en-US" sz="2000" dirty="0">
                <a:latin typeface="Comic Sans MS" pitchFamily="66" charset="0"/>
              </a:rPr>
              <a:t>&gt; &lt;</a:t>
            </a:r>
            <a:r>
              <a:rPr lang="en-US" sz="2000" dirty="0" err="1">
                <a:latin typeface="Comic Sans MS" pitchFamily="66" charset="0"/>
              </a:rPr>
              <a:t>dst</a:t>
            </a:r>
            <a:r>
              <a:rPr lang="en-US" sz="2000" dirty="0" smtClean="0">
                <a:latin typeface="Comic Sans MS" pitchFamily="66" charset="0"/>
              </a:rPr>
              <a:t>&gt;]</a:t>
            </a:r>
          </a:p>
          <a:p>
            <a:r>
              <a:rPr lang="en-US" sz="2000" dirty="0" err="1" smtClean="0">
                <a:latin typeface="Comic Sans MS" pitchFamily="66" charset="0"/>
              </a:rPr>
              <a:t>hadoop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fs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[-</a:t>
            </a:r>
            <a:r>
              <a:rPr lang="en-US" sz="2000" dirty="0" err="1">
                <a:latin typeface="Comic Sans MS" pitchFamily="66" charset="0"/>
              </a:rPr>
              <a:t>cp</a:t>
            </a:r>
            <a:r>
              <a:rPr lang="en-US" sz="2000" dirty="0">
                <a:latin typeface="Comic Sans MS" pitchFamily="66" charset="0"/>
              </a:rPr>
              <a:t> &lt;</a:t>
            </a:r>
            <a:r>
              <a:rPr lang="en-US" sz="2000" dirty="0" err="1">
                <a:latin typeface="Comic Sans MS" pitchFamily="66" charset="0"/>
              </a:rPr>
              <a:t>src</a:t>
            </a:r>
            <a:r>
              <a:rPr lang="en-US" sz="2000" dirty="0">
                <a:latin typeface="Comic Sans MS" pitchFamily="66" charset="0"/>
              </a:rPr>
              <a:t>&gt; &lt;</a:t>
            </a:r>
            <a:r>
              <a:rPr lang="en-US" sz="2000" dirty="0" err="1">
                <a:latin typeface="Comic Sans MS" pitchFamily="66" charset="0"/>
              </a:rPr>
              <a:t>dst</a:t>
            </a:r>
            <a:r>
              <a:rPr lang="en-US" sz="2000" dirty="0" smtClean="0">
                <a:latin typeface="Comic Sans MS" pitchFamily="66" charset="0"/>
              </a:rPr>
              <a:t>&gt;]</a:t>
            </a:r>
          </a:p>
          <a:p>
            <a:r>
              <a:rPr lang="en-US" sz="2000" dirty="0" err="1">
                <a:latin typeface="Comic Sans MS" pitchFamily="66" charset="0"/>
              </a:rPr>
              <a:t>hadoop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fs</a:t>
            </a:r>
            <a:r>
              <a:rPr lang="en-US" sz="2000" dirty="0">
                <a:latin typeface="Comic Sans MS" pitchFamily="66" charset="0"/>
              </a:rPr>
              <a:t> [-</a:t>
            </a:r>
            <a:r>
              <a:rPr lang="en-US" sz="2000" dirty="0" err="1">
                <a:latin typeface="Comic Sans MS" pitchFamily="66" charset="0"/>
              </a:rPr>
              <a:t>mkdir</a:t>
            </a:r>
            <a:r>
              <a:rPr lang="en-US" sz="2000" dirty="0">
                <a:latin typeface="Comic Sans MS" pitchFamily="66" charset="0"/>
              </a:rPr>
              <a:t> &lt;path</a:t>
            </a:r>
            <a:r>
              <a:rPr lang="en-US" sz="2000" dirty="0" smtClean="0">
                <a:latin typeface="Comic Sans MS" pitchFamily="66" charset="0"/>
              </a:rPr>
              <a:t>&gt;]</a:t>
            </a:r>
          </a:p>
          <a:p>
            <a:r>
              <a:rPr lang="en-US" sz="2000" dirty="0" err="1">
                <a:latin typeface="Comic Sans MS" pitchFamily="66" charset="0"/>
              </a:rPr>
              <a:t>h</a:t>
            </a:r>
            <a:r>
              <a:rPr lang="en-US" sz="2000" dirty="0" err="1" smtClean="0">
                <a:latin typeface="Comic Sans MS" pitchFamily="66" charset="0"/>
              </a:rPr>
              <a:t>adoop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fs</a:t>
            </a:r>
            <a:r>
              <a:rPr lang="en-US" sz="2000" dirty="0" smtClean="0">
                <a:latin typeface="Comic Sans MS" pitchFamily="66" charset="0"/>
              </a:rPr>
              <a:t> [-</a:t>
            </a:r>
            <a:r>
              <a:rPr lang="en-US" sz="2000" dirty="0" err="1" smtClean="0">
                <a:latin typeface="Comic Sans MS" pitchFamily="66" charset="0"/>
              </a:rPr>
              <a:t>touchz</a:t>
            </a:r>
            <a:r>
              <a:rPr lang="en-US" sz="2000" dirty="0" smtClean="0">
                <a:latin typeface="Comic Sans MS" pitchFamily="66" charset="0"/>
              </a:rPr>
              <a:t> &lt;path&gt;]</a:t>
            </a:r>
          </a:p>
          <a:p>
            <a:endParaRPr lang="en-US" sz="2000" dirty="0">
              <a:latin typeface="Comic Sans MS" pitchFamily="66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712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Hive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9AAC-B496-48F2-989D-8A4309F7E204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85" y="1462267"/>
            <a:ext cx="7987430" cy="489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5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9AAC-B496-48F2-989D-8A4309F7E204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690689"/>
            <a:ext cx="8458200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0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</a:t>
            </a:r>
            <a:r>
              <a:rPr lang="en-US" dirty="0" err="1" smtClean="0"/>
              <a:t>Jaql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query language for JSON</a:t>
            </a:r>
          </a:p>
          <a:p>
            <a:r>
              <a:rPr lang="en-US" dirty="0" smtClean="0"/>
              <a:t>JSON records (name/value pairs), arrays</a:t>
            </a:r>
          </a:p>
          <a:p>
            <a:r>
              <a:rPr lang="en-US" dirty="0" smtClean="0"/>
              <a:t>Can do selections, joins, group by, etc.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D031-0448-42A8-913F-26593BDFE2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1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</a:t>
            </a:r>
            <a:r>
              <a:rPr lang="en-US" dirty="0" err="1" smtClean="0"/>
              <a:t>Jaql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9AAC-B496-48F2-989D-8A4309F7E204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75467966"/>
              </p:ext>
            </p:extLst>
          </p:nvPr>
        </p:nvGraphicFramePr>
        <p:xfrm>
          <a:off x="228600" y="920596"/>
          <a:ext cx="8534400" cy="50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/>
          <p:cNvSpPr/>
          <p:nvPr/>
        </p:nvSpPr>
        <p:spPr>
          <a:xfrm>
            <a:off x="228600" y="5942567"/>
            <a:ext cx="906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>
                <a:solidFill>
                  <a:schemeClr val="accent5"/>
                </a:solidFill>
              </a:rPr>
              <a:t>[ {“location”: </a:t>
            </a:r>
            <a:r>
              <a:rPr lang="en-US" dirty="0">
                <a:solidFill>
                  <a:schemeClr val="accent5"/>
                </a:solidFill>
              </a:rPr>
              <a:t>“MO</a:t>
            </a:r>
            <a:r>
              <a:rPr lang="en-US" dirty="0" smtClean="0">
                <a:solidFill>
                  <a:schemeClr val="accent5"/>
                </a:solidFill>
              </a:rPr>
              <a:t>”,  “hashtags”: [“#skin”, “#lung”, “#stomach”], “</a:t>
            </a:r>
            <a:r>
              <a:rPr lang="en-US" dirty="0" err="1" smtClean="0">
                <a:solidFill>
                  <a:schemeClr val="accent5"/>
                </a:solidFill>
              </a:rPr>
              <a:t>lang</a:t>
            </a:r>
            <a:r>
              <a:rPr lang="en-US" dirty="0" smtClean="0">
                <a:solidFill>
                  <a:schemeClr val="accent5"/>
                </a:solidFill>
              </a:rPr>
              <a:t>”: “</a:t>
            </a:r>
            <a:r>
              <a:rPr lang="en-US" dirty="0" err="1" smtClean="0">
                <a:solidFill>
                  <a:schemeClr val="accent5"/>
                </a:solidFill>
              </a:rPr>
              <a:t>en</a:t>
            </a:r>
            <a:r>
              <a:rPr lang="en-US" dirty="0" smtClean="0">
                <a:solidFill>
                  <a:schemeClr val="accent5"/>
                </a:solidFill>
              </a:rPr>
              <a:t>”}, {…}, … ]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12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D031-0448-42A8-913F-26593BDFE275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" t="7324" r="26577" b="68349"/>
          <a:stretch/>
        </p:blipFill>
        <p:spPr>
          <a:xfrm>
            <a:off x="667512" y="1938528"/>
            <a:ext cx="8228242" cy="15538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" t="71958" r="28245" b="10537"/>
          <a:stretch/>
        </p:blipFill>
        <p:spPr>
          <a:xfrm>
            <a:off x="667512" y="3494300"/>
            <a:ext cx="8171937" cy="113632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476500" y="2194351"/>
            <a:ext cx="1404869" cy="574349"/>
            <a:chOff x="2476500" y="2194351"/>
            <a:chExt cx="1404869" cy="574349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2476500" y="2194351"/>
              <a:ext cx="533400" cy="33705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043767" y="2399368"/>
              <a:ext cx="837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R</a:t>
              </a:r>
              <a:r>
                <a:rPr lang="en-US" dirty="0" smtClean="0">
                  <a:solidFill>
                    <a:srgbClr val="FF0000"/>
                  </a:solidFill>
                </a:rPr>
                <a:t>ecord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472268" y="3188624"/>
            <a:ext cx="2616802" cy="516543"/>
            <a:chOff x="2472268" y="3188624"/>
            <a:chExt cx="2616802" cy="516543"/>
          </a:xfrm>
        </p:grpSpPr>
        <p:cxnSp>
          <p:nvCxnSpPr>
            <p:cNvPr id="11" name="Straight Arrow Connector 10"/>
            <p:cNvCxnSpPr>
              <a:stCxn id="15" idx="1"/>
            </p:cNvCxnSpPr>
            <p:nvPr/>
          </p:nvCxnSpPr>
          <p:spPr>
            <a:xfrm flipH="1">
              <a:off x="2472268" y="3373290"/>
              <a:ext cx="571499" cy="33187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043767" y="3188624"/>
              <a:ext cx="2045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Record with nesting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590800" y="4367702"/>
            <a:ext cx="2781131" cy="451598"/>
            <a:chOff x="2590800" y="4367702"/>
            <a:chExt cx="2781131" cy="451598"/>
          </a:xfrm>
        </p:grpSpPr>
        <p:sp>
          <p:nvSpPr>
            <p:cNvPr id="17" name="TextBox 16"/>
            <p:cNvSpPr txBox="1"/>
            <p:nvPr/>
          </p:nvSpPr>
          <p:spPr>
            <a:xfrm>
              <a:off x="3124200" y="4449968"/>
              <a:ext cx="2247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Like a path expression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H="1" flipV="1">
              <a:off x="2590800" y="4367702"/>
              <a:ext cx="533400" cy="27093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957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D031-0448-42A8-913F-26593BDFE275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" t="10138" r="22371" b="44061"/>
          <a:stretch/>
        </p:blipFill>
        <p:spPr>
          <a:xfrm>
            <a:off x="762000" y="2048256"/>
            <a:ext cx="8237611" cy="2771339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193956" y="2956050"/>
            <a:ext cx="1394977" cy="369332"/>
            <a:chOff x="3107267" y="2558534"/>
            <a:chExt cx="1394977" cy="369332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3107267" y="2743200"/>
              <a:ext cx="702733" cy="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818467" y="2558534"/>
              <a:ext cx="6837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Array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195048" y="3640197"/>
            <a:ext cx="4992393" cy="410482"/>
            <a:chOff x="2138751" y="3190474"/>
            <a:chExt cx="4992393" cy="410482"/>
          </a:xfrm>
        </p:grpSpPr>
        <p:cxnSp>
          <p:nvCxnSpPr>
            <p:cNvPr id="10" name="Straight Arrow Connector 9"/>
            <p:cNvCxnSpPr/>
            <p:nvPr/>
          </p:nvCxnSpPr>
          <p:spPr>
            <a:xfrm flipH="1" flipV="1">
              <a:off x="2138751" y="3190474"/>
              <a:ext cx="286950" cy="20028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425701" y="3231624"/>
              <a:ext cx="4705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Filter each array element ($) using a predicate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085560" y="4427219"/>
            <a:ext cx="2346522" cy="369332"/>
            <a:chOff x="3869267" y="3884095"/>
            <a:chExt cx="2346522" cy="369332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3869267" y="4068761"/>
              <a:ext cx="702733" cy="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588933" y="3884095"/>
              <a:ext cx="1626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You may agree!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72087" y="3610067"/>
            <a:ext cx="2193677" cy="814651"/>
            <a:chOff x="1072675" y="3147749"/>
            <a:chExt cx="2193677" cy="814651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1436187" y="3147749"/>
              <a:ext cx="268742" cy="48602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072675" y="3593068"/>
              <a:ext cx="2193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Indicates flow of data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15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D031-0448-42A8-913F-26593BDFE275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" t="30970" r="1544" b="10920"/>
          <a:stretch/>
        </p:blipFill>
        <p:spPr>
          <a:xfrm>
            <a:off x="246888" y="1926952"/>
            <a:ext cx="8534400" cy="287364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667078" y="2667001"/>
            <a:ext cx="4705443" cy="792664"/>
            <a:chOff x="3667078" y="2667001"/>
            <a:chExt cx="4705443" cy="792664"/>
          </a:xfrm>
        </p:grpSpPr>
        <p:cxnSp>
          <p:nvCxnSpPr>
            <p:cNvPr id="7" name="Straight Arrow Connector 6"/>
            <p:cNvCxnSpPr/>
            <p:nvPr/>
          </p:nvCxnSpPr>
          <p:spPr>
            <a:xfrm flipH="1" flipV="1">
              <a:off x="3733800" y="2667001"/>
              <a:ext cx="457200" cy="4571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667078" y="3090333"/>
              <a:ext cx="4705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Filter each record ($) using a predicate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19400" y="3855536"/>
            <a:ext cx="4705443" cy="792664"/>
            <a:chOff x="2819400" y="3855536"/>
            <a:chExt cx="4705443" cy="792664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2886122" y="3855536"/>
              <a:ext cx="457200" cy="45719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819400" y="4278868"/>
              <a:ext cx="4705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Another syntax in place of $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909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D031-0448-42A8-913F-26593BDFE275}" type="slidenum">
              <a:rPr lang="en-US" smtClean="0"/>
              <a:t>37</a:t>
            </a:fld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" t="20203" r="47948" b="10768"/>
          <a:stretch/>
        </p:blipFill>
        <p:spPr>
          <a:xfrm>
            <a:off x="3017520" y="1752600"/>
            <a:ext cx="5303520" cy="4038601"/>
          </a:xfrm>
        </p:spPr>
      </p:pic>
      <p:grpSp>
        <p:nvGrpSpPr>
          <p:cNvPr id="2" name="Group 1"/>
          <p:cNvGrpSpPr/>
          <p:nvPr/>
        </p:nvGrpSpPr>
        <p:grpSpPr>
          <a:xfrm>
            <a:off x="4907280" y="3906901"/>
            <a:ext cx="5132163" cy="715963"/>
            <a:chOff x="4907280" y="3906901"/>
            <a:chExt cx="5132163" cy="715963"/>
          </a:xfrm>
        </p:grpSpPr>
        <p:cxnSp>
          <p:nvCxnSpPr>
            <p:cNvPr id="10" name="Straight Arrow Connector 9"/>
            <p:cNvCxnSpPr/>
            <p:nvPr/>
          </p:nvCxnSpPr>
          <p:spPr>
            <a:xfrm flipH="1">
              <a:off x="4907280" y="4241863"/>
              <a:ext cx="457200" cy="38100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334000" y="3906901"/>
              <a:ext cx="47054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Extract data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188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D031-0448-42A8-913F-26593BDFE275}" type="slidenum">
              <a:rPr lang="en-US" smtClean="0"/>
              <a:t>38</a:t>
            </a:fld>
            <a:endParaRPr lang="en-US"/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" t="37040" r="1016" b="10102"/>
          <a:stretch/>
        </p:blipFill>
        <p:spPr>
          <a:xfrm>
            <a:off x="237744" y="1981200"/>
            <a:ext cx="8763888" cy="2971800"/>
          </a:xfrm>
        </p:spPr>
      </p:pic>
      <p:grpSp>
        <p:nvGrpSpPr>
          <p:cNvPr id="9" name="Group 8"/>
          <p:cNvGrpSpPr/>
          <p:nvPr/>
        </p:nvGrpSpPr>
        <p:grpSpPr>
          <a:xfrm>
            <a:off x="6018991" y="2219306"/>
            <a:ext cx="1068418" cy="694438"/>
            <a:chOff x="6018991" y="2219306"/>
            <a:chExt cx="1068418" cy="694438"/>
          </a:xfrm>
        </p:grpSpPr>
        <p:cxnSp>
          <p:nvCxnSpPr>
            <p:cNvPr id="12" name="Straight Arrow Connector 11"/>
            <p:cNvCxnSpPr/>
            <p:nvPr/>
          </p:nvCxnSpPr>
          <p:spPr>
            <a:xfrm flipH="1" flipV="1">
              <a:off x="6187582" y="2219306"/>
              <a:ext cx="152400" cy="35516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018991" y="2544412"/>
              <a:ext cx="10684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Schema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828800" y="1478557"/>
            <a:ext cx="1935920" cy="502643"/>
            <a:chOff x="5715000" y="2274568"/>
            <a:chExt cx="1935920" cy="502643"/>
          </a:xfrm>
        </p:grpSpPr>
        <p:cxnSp>
          <p:nvCxnSpPr>
            <p:cNvPr id="11" name="Straight Arrow Connector 10"/>
            <p:cNvCxnSpPr/>
            <p:nvPr/>
          </p:nvCxnSpPr>
          <p:spPr>
            <a:xfrm flipH="1">
              <a:off x="5715000" y="2548611"/>
              <a:ext cx="609600" cy="2286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318504" y="2274568"/>
              <a:ext cx="1332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Bulk loading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423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" t="74079" r="6264" b="9084"/>
          <a:stretch/>
        </p:blipFill>
        <p:spPr>
          <a:xfrm>
            <a:off x="594360" y="1547019"/>
            <a:ext cx="8183151" cy="83819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D031-0448-42A8-913F-26593BDFE275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" t="91483" r="44039" b="4920"/>
          <a:stretch/>
        </p:blipFill>
        <p:spPr>
          <a:xfrm>
            <a:off x="594360" y="2468880"/>
            <a:ext cx="4983480" cy="18288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40080" y="2743200"/>
            <a:ext cx="7680960" cy="3720971"/>
            <a:chOff x="640080" y="2687946"/>
            <a:chExt cx="7680960" cy="3720971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4267200" y="2729857"/>
              <a:ext cx="0" cy="41528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" t="16333" r="1472" b="10475"/>
            <a:stretch/>
          </p:blipFill>
          <p:spPr>
            <a:xfrm>
              <a:off x="640080" y="3147815"/>
              <a:ext cx="7680960" cy="3261102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11" name="TextBox 10"/>
            <p:cNvSpPr txBox="1"/>
            <p:nvPr/>
          </p:nvSpPr>
          <p:spPr>
            <a:xfrm>
              <a:off x="4325275" y="2687946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</a:t>
              </a:r>
              <a:r>
                <a:rPr lang="en-US" dirty="0" smtClean="0">
                  <a:solidFill>
                    <a:srgbClr val="FF0000"/>
                  </a:solidFill>
                </a:rPr>
                <a:t>utput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1828800" y="1676400"/>
            <a:ext cx="6629400" cy="3299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6400800" y="2298298"/>
            <a:ext cx="1697872" cy="686926"/>
            <a:chOff x="6400800" y="2298298"/>
            <a:chExt cx="1697872" cy="686926"/>
          </a:xfrm>
        </p:grpSpPr>
        <p:cxnSp>
          <p:nvCxnSpPr>
            <p:cNvPr id="14" name="Straight Arrow Connector 13"/>
            <p:cNvCxnSpPr/>
            <p:nvPr/>
          </p:nvCxnSpPr>
          <p:spPr>
            <a:xfrm flipH="1" flipV="1">
              <a:off x="6400800" y="2298298"/>
              <a:ext cx="457200" cy="36616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6766256" y="2615892"/>
              <a:ext cx="1332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Bulk loading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659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Commands in HDFS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D031-0448-42A8-913F-26593BDFE275}" type="slidenum">
              <a:rPr lang="en-US" smtClean="0"/>
              <a:t>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2286000"/>
            <a:ext cx="82296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mic Sans MS" pitchFamily="66" charset="0"/>
              </a:rPr>
              <a:t>hadoop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fs</a:t>
            </a:r>
            <a:r>
              <a:rPr lang="en-US" sz="2000" dirty="0">
                <a:latin typeface="Comic Sans MS" pitchFamily="66" charset="0"/>
              </a:rPr>
              <a:t> [-</a:t>
            </a:r>
            <a:r>
              <a:rPr lang="en-US" sz="2000" dirty="0" err="1">
                <a:latin typeface="Comic Sans MS" pitchFamily="66" charset="0"/>
              </a:rPr>
              <a:t>rm</a:t>
            </a:r>
            <a:r>
              <a:rPr lang="en-US" sz="2000" dirty="0">
                <a:latin typeface="Comic Sans MS" pitchFamily="66" charset="0"/>
              </a:rPr>
              <a:t> &lt;path&gt;]</a:t>
            </a:r>
          </a:p>
          <a:p>
            <a:r>
              <a:rPr lang="en-US" sz="2000" dirty="0" err="1">
                <a:latin typeface="Comic Sans MS" pitchFamily="66" charset="0"/>
              </a:rPr>
              <a:t>hadoop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fs</a:t>
            </a:r>
            <a:r>
              <a:rPr lang="en-US" sz="2000" dirty="0">
                <a:latin typeface="Comic Sans MS" pitchFamily="66" charset="0"/>
              </a:rPr>
              <a:t> [-</a:t>
            </a:r>
            <a:r>
              <a:rPr lang="en-US" sz="2000" dirty="0" err="1">
                <a:latin typeface="Comic Sans MS" pitchFamily="66" charset="0"/>
              </a:rPr>
              <a:t>rmr</a:t>
            </a:r>
            <a:r>
              <a:rPr lang="en-US" sz="2000" dirty="0">
                <a:latin typeface="Comic Sans MS" pitchFamily="66" charset="0"/>
              </a:rPr>
              <a:t> &lt;path</a:t>
            </a:r>
            <a:r>
              <a:rPr lang="en-US" sz="2000" dirty="0" smtClean="0">
                <a:latin typeface="Comic Sans MS" pitchFamily="66" charset="0"/>
              </a:rPr>
              <a:t>&gt;]</a:t>
            </a:r>
          </a:p>
          <a:p>
            <a:r>
              <a:rPr lang="en-US" sz="2000" dirty="0" err="1" smtClean="0">
                <a:latin typeface="Comic Sans MS" pitchFamily="66" charset="0"/>
              </a:rPr>
              <a:t>hadoop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fs</a:t>
            </a:r>
            <a:r>
              <a:rPr lang="en-US" sz="2000" dirty="0">
                <a:latin typeface="Comic Sans MS" pitchFamily="66" charset="0"/>
              </a:rPr>
              <a:t> [-</a:t>
            </a:r>
            <a:r>
              <a:rPr lang="en-US" sz="2000" dirty="0" err="1">
                <a:latin typeface="Comic Sans MS" pitchFamily="66" charset="0"/>
              </a:rPr>
              <a:t>copyFromLocal</a:t>
            </a:r>
            <a:r>
              <a:rPr lang="en-US" sz="2000" dirty="0">
                <a:latin typeface="Comic Sans MS" pitchFamily="66" charset="0"/>
              </a:rPr>
              <a:t> &lt;</a:t>
            </a:r>
            <a:r>
              <a:rPr lang="en-US" sz="2000" dirty="0" err="1">
                <a:latin typeface="Comic Sans MS" pitchFamily="66" charset="0"/>
              </a:rPr>
              <a:t>localsrc</a:t>
            </a:r>
            <a:r>
              <a:rPr lang="en-US" sz="2000" dirty="0">
                <a:latin typeface="Comic Sans MS" pitchFamily="66" charset="0"/>
              </a:rPr>
              <a:t>&gt; ... &lt;</a:t>
            </a:r>
            <a:r>
              <a:rPr lang="en-US" sz="2000" dirty="0" err="1">
                <a:latin typeface="Comic Sans MS" pitchFamily="66" charset="0"/>
              </a:rPr>
              <a:t>dst</a:t>
            </a:r>
            <a:r>
              <a:rPr lang="en-US" sz="2000" dirty="0">
                <a:latin typeface="Comic Sans MS" pitchFamily="66" charset="0"/>
              </a:rPr>
              <a:t>&gt;]</a:t>
            </a:r>
          </a:p>
          <a:p>
            <a:r>
              <a:rPr lang="en-US" sz="2000" dirty="0" err="1">
                <a:latin typeface="Comic Sans MS" pitchFamily="66" charset="0"/>
              </a:rPr>
              <a:t>hadoop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fs</a:t>
            </a:r>
            <a:r>
              <a:rPr lang="en-US" sz="2000" dirty="0">
                <a:latin typeface="Comic Sans MS" pitchFamily="66" charset="0"/>
              </a:rPr>
              <a:t> [-</a:t>
            </a:r>
            <a:r>
              <a:rPr lang="en-US" sz="2000" dirty="0" err="1">
                <a:latin typeface="Comic Sans MS" pitchFamily="66" charset="0"/>
              </a:rPr>
              <a:t>moveFromLocal</a:t>
            </a:r>
            <a:r>
              <a:rPr lang="en-US" sz="2000" dirty="0">
                <a:latin typeface="Comic Sans MS" pitchFamily="66" charset="0"/>
              </a:rPr>
              <a:t> &lt;</a:t>
            </a:r>
            <a:r>
              <a:rPr lang="en-US" sz="2000" dirty="0" err="1">
                <a:latin typeface="Comic Sans MS" pitchFamily="66" charset="0"/>
              </a:rPr>
              <a:t>localsrc</a:t>
            </a:r>
            <a:r>
              <a:rPr lang="en-US" sz="2000" dirty="0">
                <a:latin typeface="Comic Sans MS" pitchFamily="66" charset="0"/>
              </a:rPr>
              <a:t>&gt; ... &lt;</a:t>
            </a:r>
            <a:r>
              <a:rPr lang="en-US" sz="2000" dirty="0" err="1">
                <a:latin typeface="Comic Sans MS" pitchFamily="66" charset="0"/>
              </a:rPr>
              <a:t>dst</a:t>
            </a:r>
            <a:r>
              <a:rPr lang="en-US" sz="2000" dirty="0" smtClean="0">
                <a:latin typeface="Comic Sans MS" pitchFamily="66" charset="0"/>
              </a:rPr>
              <a:t>&gt;]</a:t>
            </a:r>
            <a:endParaRPr lang="en-US" sz="2000" dirty="0">
              <a:latin typeface="Comic Sans MS" pitchFamily="66" charset="0"/>
            </a:endParaRPr>
          </a:p>
          <a:p>
            <a:r>
              <a:rPr lang="en-US" sz="2000" dirty="0" err="1" smtClean="0">
                <a:latin typeface="Comic Sans MS" pitchFamily="66" charset="0"/>
              </a:rPr>
              <a:t>hadoop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fs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[-</a:t>
            </a:r>
            <a:r>
              <a:rPr lang="en-US" sz="2000" dirty="0" err="1">
                <a:latin typeface="Comic Sans MS" pitchFamily="66" charset="0"/>
              </a:rPr>
              <a:t>copyToLocal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&lt;</a:t>
            </a:r>
            <a:r>
              <a:rPr lang="en-US" sz="2000" dirty="0" err="1">
                <a:latin typeface="Comic Sans MS" pitchFamily="66" charset="0"/>
              </a:rPr>
              <a:t>src</a:t>
            </a:r>
            <a:r>
              <a:rPr lang="en-US" sz="2000" dirty="0">
                <a:latin typeface="Comic Sans MS" pitchFamily="66" charset="0"/>
              </a:rPr>
              <a:t>&gt; &lt;</a:t>
            </a:r>
            <a:r>
              <a:rPr lang="en-US" sz="2000" dirty="0" err="1">
                <a:latin typeface="Comic Sans MS" pitchFamily="66" charset="0"/>
              </a:rPr>
              <a:t>localdst</a:t>
            </a:r>
            <a:r>
              <a:rPr lang="en-US" sz="2000" dirty="0">
                <a:latin typeface="Comic Sans MS" pitchFamily="66" charset="0"/>
              </a:rPr>
              <a:t>&gt;]</a:t>
            </a:r>
          </a:p>
          <a:p>
            <a:r>
              <a:rPr lang="en-US" sz="2000" dirty="0" err="1" smtClean="0">
                <a:latin typeface="Comic Sans MS" pitchFamily="66" charset="0"/>
              </a:rPr>
              <a:t>hadoop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fs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[-</a:t>
            </a:r>
            <a:r>
              <a:rPr lang="en-US" sz="2000" dirty="0" err="1">
                <a:latin typeface="Comic Sans MS" pitchFamily="66" charset="0"/>
              </a:rPr>
              <a:t>moveToLocal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&lt;</a:t>
            </a:r>
            <a:r>
              <a:rPr lang="en-US" sz="2000" dirty="0" err="1">
                <a:latin typeface="Comic Sans MS" pitchFamily="66" charset="0"/>
              </a:rPr>
              <a:t>src</a:t>
            </a:r>
            <a:r>
              <a:rPr lang="en-US" sz="2000" dirty="0">
                <a:latin typeface="Comic Sans MS" pitchFamily="66" charset="0"/>
              </a:rPr>
              <a:t>&gt; &lt;</a:t>
            </a:r>
            <a:r>
              <a:rPr lang="en-US" sz="2000" dirty="0" err="1">
                <a:latin typeface="Comic Sans MS" pitchFamily="66" charset="0"/>
              </a:rPr>
              <a:t>localdst</a:t>
            </a:r>
            <a:r>
              <a:rPr lang="en-US" sz="2000" dirty="0" smtClean="0">
                <a:latin typeface="Comic Sans MS" pitchFamily="66" charset="0"/>
              </a:rPr>
              <a:t>&gt;] </a:t>
            </a:r>
            <a:r>
              <a:rPr lang="en-US" sz="2000" dirty="0">
                <a:solidFill>
                  <a:srgbClr val="FF0000"/>
                </a:solidFill>
                <a:latin typeface="Comic Sans MS" pitchFamily="66" charset="0"/>
              </a:rPr>
              <a:t>// not implemented </a:t>
            </a:r>
            <a:r>
              <a:rPr lang="en-US" sz="2000" dirty="0" smtClean="0">
                <a:solidFill>
                  <a:srgbClr val="FF0000"/>
                </a:solidFill>
                <a:latin typeface="Comic Sans MS" pitchFamily="66" charset="0"/>
              </a:rPr>
              <a:t>yet?</a:t>
            </a:r>
            <a:endParaRPr lang="en-US" sz="2000" dirty="0">
              <a:solidFill>
                <a:srgbClr val="FF0000"/>
              </a:solidFill>
              <a:latin typeface="Comic Sans MS" pitchFamily="66" charset="0"/>
            </a:endParaRPr>
          </a:p>
          <a:p>
            <a:r>
              <a:rPr lang="en-US" sz="2000" dirty="0" err="1" smtClean="0">
                <a:latin typeface="Comic Sans MS" pitchFamily="66" charset="0"/>
              </a:rPr>
              <a:t>hadoop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fs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[-stat </a:t>
            </a:r>
            <a:r>
              <a:rPr lang="en-US" sz="2000" dirty="0" smtClean="0">
                <a:latin typeface="Comic Sans MS" pitchFamily="66" charset="0"/>
              </a:rPr>
              <a:t>&lt;</a:t>
            </a:r>
            <a:r>
              <a:rPr lang="en-US" sz="2000" dirty="0">
                <a:latin typeface="Comic Sans MS" pitchFamily="66" charset="0"/>
              </a:rPr>
              <a:t>path&gt;]</a:t>
            </a:r>
          </a:p>
          <a:p>
            <a:r>
              <a:rPr lang="en-US" sz="2000" dirty="0" err="1" smtClean="0">
                <a:latin typeface="Comic Sans MS" pitchFamily="66" charset="0"/>
              </a:rPr>
              <a:t>hadoop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fs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[-tail </a:t>
            </a:r>
            <a:r>
              <a:rPr lang="en-US" sz="2000" dirty="0" smtClean="0">
                <a:latin typeface="Comic Sans MS" pitchFamily="66" charset="0"/>
              </a:rPr>
              <a:t>&lt;</a:t>
            </a:r>
            <a:r>
              <a:rPr lang="en-US" sz="2000" dirty="0">
                <a:latin typeface="Comic Sans MS" pitchFamily="66" charset="0"/>
              </a:rPr>
              <a:t>file&gt;]</a:t>
            </a:r>
          </a:p>
          <a:p>
            <a:r>
              <a:rPr lang="en-US" sz="2000" dirty="0" err="1" smtClean="0">
                <a:latin typeface="Comic Sans MS" pitchFamily="66" charset="0"/>
              </a:rPr>
              <a:t>hadoop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>
                <a:latin typeface="Comic Sans MS" pitchFamily="66" charset="0"/>
              </a:rPr>
              <a:t>fs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[-</a:t>
            </a:r>
            <a:r>
              <a:rPr lang="en-US" sz="2000" dirty="0" err="1">
                <a:latin typeface="Comic Sans MS" pitchFamily="66" charset="0"/>
              </a:rPr>
              <a:t>chmod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&lt;</a:t>
            </a:r>
            <a:r>
              <a:rPr lang="en-US" sz="2000" dirty="0">
                <a:latin typeface="Comic Sans MS" pitchFamily="66" charset="0"/>
              </a:rPr>
              <a:t>MODE[,MODE]... | OCTALMODE&gt; PATH</a:t>
            </a:r>
            <a:r>
              <a:rPr lang="en-US" sz="2000" dirty="0" smtClean="0">
                <a:latin typeface="Comic Sans MS" pitchFamily="66" charset="0"/>
              </a:rPr>
              <a:t>...]</a:t>
            </a:r>
          </a:p>
          <a:p>
            <a:r>
              <a:rPr lang="en-US" sz="2000" dirty="0" err="1">
                <a:latin typeface="Comic Sans MS" panose="030F0702030302020204" pitchFamily="66" charset="0"/>
              </a:rPr>
              <a:t>hadoop</a:t>
            </a:r>
            <a:r>
              <a:rPr lang="en-US" sz="2000" dirty="0">
                <a:latin typeface="Comic Sans MS" panose="030F0702030302020204" pitchFamily="66" charset="0"/>
              </a:rPr>
              <a:t> fs -</a:t>
            </a:r>
            <a:r>
              <a:rPr lang="en-US" sz="2000" dirty="0" err="1">
                <a:latin typeface="Comic Sans MS" panose="030F0702030302020204" pitchFamily="66" charset="0"/>
              </a:rPr>
              <a:t>setrep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smtClean="0">
                <a:latin typeface="Comic Sans MS" panose="030F0702030302020204" pitchFamily="66" charset="0"/>
              </a:rPr>
              <a:t>             </a:t>
            </a:r>
            <a:r>
              <a:rPr lang="en-US" sz="20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// change replication factor</a:t>
            </a:r>
            <a:endParaRPr lang="en-US" sz="2000" dirty="0" smtClean="0">
              <a:latin typeface="Comic Sans MS" panose="030F0702030302020204" pitchFamily="66" charset="0"/>
            </a:endParaRPr>
          </a:p>
          <a:p>
            <a:r>
              <a:rPr lang="en-US" sz="2000" dirty="0" err="1">
                <a:latin typeface="Comic Sans MS" panose="030F0702030302020204" pitchFamily="66" charset="0"/>
              </a:rPr>
              <a:t>hadoop</a:t>
            </a:r>
            <a:r>
              <a:rPr lang="en-US" sz="2000" dirty="0">
                <a:latin typeface="Comic Sans MS" panose="030F0702030302020204" pitchFamily="66" charset="0"/>
              </a:rPr>
              <a:t> fs </a:t>
            </a:r>
            <a:r>
              <a:rPr lang="en-US" sz="2000" dirty="0" smtClean="0">
                <a:latin typeface="Comic Sans MS" panose="030F0702030302020204" pitchFamily="66" charset="0"/>
              </a:rPr>
              <a:t>–put  &lt;</a:t>
            </a:r>
            <a:r>
              <a:rPr lang="en-US" sz="2000" dirty="0" err="1" smtClean="0">
                <a:latin typeface="Comic Sans MS" panose="030F0702030302020204" pitchFamily="66" charset="0"/>
              </a:rPr>
              <a:t>src</a:t>
            </a:r>
            <a:r>
              <a:rPr lang="en-US" sz="2000" dirty="0" smtClean="0">
                <a:latin typeface="Comic Sans MS" panose="030F0702030302020204" pitchFamily="66" charset="0"/>
              </a:rPr>
              <a:t>&gt; &lt;</a:t>
            </a:r>
            <a:r>
              <a:rPr lang="en-US" sz="2000" dirty="0" err="1" smtClean="0">
                <a:latin typeface="Comic Sans MS" panose="030F0702030302020204" pitchFamily="66" charset="0"/>
              </a:rPr>
              <a:t>dst</a:t>
            </a:r>
            <a:r>
              <a:rPr lang="en-US" sz="2000" dirty="0" smtClean="0">
                <a:latin typeface="Comic Sans MS" panose="030F0702030302020204" pitchFamily="66" charset="0"/>
              </a:rPr>
              <a:t>&gt; </a:t>
            </a:r>
            <a:r>
              <a:rPr lang="en-US" sz="20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// copy multiple files to HDFS</a:t>
            </a:r>
            <a:r>
              <a:rPr lang="en-US" sz="2000" dirty="0" smtClean="0">
                <a:latin typeface="Comic Sans MS" panose="030F0702030302020204" pitchFamily="66" charset="0"/>
              </a:rPr>
              <a:t> </a:t>
            </a:r>
          </a:p>
          <a:p>
            <a:r>
              <a:rPr lang="en-US" sz="2000" dirty="0" err="1" smtClean="0">
                <a:latin typeface="Comic Sans MS" pitchFamily="66" charset="0"/>
              </a:rPr>
              <a:t>hadoop</a:t>
            </a:r>
            <a:r>
              <a:rPr lang="en-US" sz="2000" dirty="0" smtClean="0">
                <a:latin typeface="Comic Sans MS" pitchFamily="66" charset="0"/>
              </a:rPr>
              <a:t> fs –get  &lt;</a:t>
            </a:r>
            <a:r>
              <a:rPr lang="en-US" sz="2000" dirty="0" err="1" smtClean="0">
                <a:latin typeface="Comic Sans MS" pitchFamily="66" charset="0"/>
              </a:rPr>
              <a:t>src</a:t>
            </a:r>
            <a:r>
              <a:rPr lang="en-US" sz="2000" dirty="0" smtClean="0">
                <a:latin typeface="Comic Sans MS" pitchFamily="66" charset="0"/>
              </a:rPr>
              <a:t>&gt; &lt;</a:t>
            </a:r>
            <a:r>
              <a:rPr lang="en-US" sz="2000" dirty="0" err="1" smtClean="0">
                <a:latin typeface="Comic Sans MS" pitchFamily="66" charset="0"/>
              </a:rPr>
              <a:t>dst</a:t>
            </a:r>
            <a:r>
              <a:rPr lang="en-US" sz="2000" dirty="0" smtClean="0">
                <a:latin typeface="Comic Sans MS" pitchFamily="66" charset="0"/>
              </a:rPr>
              <a:t>&gt; </a:t>
            </a:r>
            <a:r>
              <a:rPr lang="en-US" sz="2000" dirty="0" smtClean="0">
                <a:solidFill>
                  <a:srgbClr val="FF0000"/>
                </a:solidFill>
                <a:latin typeface="Comic Sans MS" pitchFamily="66" charset="0"/>
              </a:rPr>
              <a:t>// copy multiple files from HDFS</a:t>
            </a:r>
          </a:p>
          <a:p>
            <a:endParaRPr lang="en-US" sz="2000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66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t="10101" r="2892" b="5718"/>
          <a:stretch/>
        </p:blipFill>
        <p:spPr>
          <a:xfrm>
            <a:off x="356616" y="1417638"/>
            <a:ext cx="8788281" cy="43434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D031-0448-42A8-913F-26593BDFE27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9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" t="26938" r="5410" b="10768"/>
          <a:stretch/>
        </p:blipFill>
        <p:spPr>
          <a:xfrm>
            <a:off x="73152" y="1981200"/>
            <a:ext cx="8961120" cy="336498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D031-0448-42A8-913F-26593BDFE275}" type="slidenum">
              <a:rPr lang="en-US" smtClean="0"/>
              <a:t>41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90800" y="5249223"/>
            <a:ext cx="419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do a join on </a:t>
            </a:r>
            <a:r>
              <a:rPr lang="en-US" dirty="0" err="1" smtClean="0"/>
              <a:t>user_info</a:t>
            </a:r>
            <a:r>
              <a:rPr lang="en-US" dirty="0" smtClean="0"/>
              <a:t> and </a:t>
            </a:r>
            <a:r>
              <a:rPr lang="en-US" dirty="0" err="1" smtClean="0"/>
              <a:t>tweet_info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19400" y="1369158"/>
            <a:ext cx="3307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Let’s split a tweet into two pieces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190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D031-0448-42A8-913F-26593BDFE275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" t="87435" r="2233" b="4463"/>
          <a:stretch/>
        </p:blipFill>
        <p:spPr>
          <a:xfrm>
            <a:off x="118872" y="1788443"/>
            <a:ext cx="8915400" cy="421357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30581" y="2217891"/>
            <a:ext cx="8664498" cy="4243869"/>
            <a:chOff x="130581" y="2217891"/>
            <a:chExt cx="8664498" cy="424386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" t="8693" r="1863" b="12536"/>
            <a:stretch/>
          </p:blipFill>
          <p:spPr>
            <a:xfrm>
              <a:off x="130581" y="2514600"/>
              <a:ext cx="8664498" cy="394716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cxnSp>
          <p:nvCxnSpPr>
            <p:cNvPr id="8" name="Straight Arrow Connector 7"/>
            <p:cNvCxnSpPr/>
            <p:nvPr/>
          </p:nvCxnSpPr>
          <p:spPr>
            <a:xfrm flipH="1">
              <a:off x="4267200" y="2286000"/>
              <a:ext cx="15240" cy="46840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4282440" y="2217891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O</a:t>
              </a:r>
              <a:r>
                <a:rPr lang="en-US" dirty="0" smtClean="0">
                  <a:solidFill>
                    <a:srgbClr val="FF0000"/>
                  </a:solidFill>
                </a:rPr>
                <a:t>utput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39957" y="1339655"/>
            <a:ext cx="1946942" cy="440698"/>
            <a:chOff x="4639957" y="1227612"/>
            <a:chExt cx="1946942" cy="440698"/>
          </a:xfrm>
        </p:grpSpPr>
        <p:cxnSp>
          <p:nvCxnSpPr>
            <p:cNvPr id="10" name="Straight Arrow Connector 9"/>
            <p:cNvCxnSpPr/>
            <p:nvPr/>
          </p:nvCxnSpPr>
          <p:spPr>
            <a:xfrm flipH="1">
              <a:off x="4639957" y="1424150"/>
              <a:ext cx="468350" cy="24416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091297" y="1227612"/>
              <a:ext cx="14956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Join condition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999250" y="1331243"/>
            <a:ext cx="1563297" cy="396560"/>
            <a:chOff x="6999250" y="1219200"/>
            <a:chExt cx="1563297" cy="396560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6999250" y="1371600"/>
              <a:ext cx="468350" cy="24416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7419798" y="1219200"/>
              <a:ext cx="1142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Projection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08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9AAC-B496-48F2-989D-8A4309F7E204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2119312"/>
            <a:ext cx="87915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3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92" y="1479550"/>
            <a:ext cx="8748215" cy="4876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D031-0448-42A8-913F-26593BDFE275}" type="slidenum">
              <a:rPr lang="en-US" smtClean="0"/>
              <a:t>5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334000" y="3048000"/>
            <a:ext cx="45720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6313086" y="3989862"/>
            <a:ext cx="480228" cy="5040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162800" y="4241877"/>
            <a:ext cx="457200" cy="4599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4495800" y="1981200"/>
            <a:ext cx="457200" cy="4599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64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59" y="1654452"/>
            <a:ext cx="8373482" cy="47018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D031-0448-42A8-913F-26593BDFE275}" type="slidenum">
              <a:rPr lang="en-US" smtClean="0"/>
              <a:t>6</a:t>
            </a:fld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324600" y="4724400"/>
            <a:ext cx="533400" cy="2313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34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56" y="1600200"/>
            <a:ext cx="8052687" cy="45259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AD031-0448-42A8-913F-26593BDFE275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276600"/>
            <a:ext cx="666750" cy="666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59753" y="3091934"/>
            <a:ext cx="31091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</a:t>
            </a:r>
            <a:r>
              <a:rPr lang="en-US" dirty="0" smtClean="0">
                <a:solidFill>
                  <a:srgbClr val="FF0000"/>
                </a:solidFill>
              </a:rPr>
              <a:t>utput of Word Count program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99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Apache Pig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open-source tool for data analysis on large datasets</a:t>
            </a:r>
          </a:p>
          <a:p>
            <a:pPr lvl="1"/>
            <a:r>
              <a:rPr lang="en-US" dirty="0" smtClean="0"/>
              <a:t>http://pig.apache.org</a:t>
            </a:r>
          </a:p>
          <a:p>
            <a:r>
              <a:rPr lang="en-US" dirty="0" smtClean="0"/>
              <a:t>Developed by engineers at Yahoo!</a:t>
            </a:r>
          </a:p>
          <a:p>
            <a:r>
              <a:rPr lang="en-US" dirty="0" smtClean="0"/>
              <a:t>Pig runs on top of </a:t>
            </a:r>
            <a:r>
              <a:rPr lang="en-US" dirty="0" err="1" smtClean="0"/>
              <a:t>Hadoop</a:t>
            </a:r>
            <a:endParaRPr lang="en-US" dirty="0" smtClean="0"/>
          </a:p>
          <a:p>
            <a:pPr lvl="1"/>
            <a:r>
              <a:rPr lang="en-US" dirty="0" smtClean="0"/>
              <a:t>Pig </a:t>
            </a:r>
            <a:r>
              <a:rPr lang="en-US" dirty="0"/>
              <a:t>accesses files from </a:t>
            </a:r>
            <a:r>
              <a:rPr lang="en-US" dirty="0" smtClean="0"/>
              <a:t>HDFS (and not from local file system)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47E9C-F69D-41E9-BDC3-A56603BCE4B5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10000" y="5410200"/>
            <a:ext cx="2133600" cy="4572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Hadoop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0" y="4876800"/>
            <a:ext cx="1066800" cy="457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Pig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0" y="5943600"/>
            <a:ext cx="2895600" cy="457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83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UMKC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EA9AAC-B496-48F2-989D-8A4309F7E204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61987"/>
            <a:ext cx="8534400" cy="553402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66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481</TotalTime>
  <Words>1656</Words>
  <Application>Microsoft Office PowerPoint</Application>
  <PresentationFormat>On-screen Show (4:3)</PresentationFormat>
  <Paragraphs>449</Paragraphs>
  <Slides>43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Comic Sans MS</vt:lpstr>
      <vt:lpstr>Segoe</vt:lpstr>
      <vt:lpstr>Wingdings</vt:lpstr>
      <vt:lpstr>Office Theme</vt:lpstr>
      <vt:lpstr>A Few Big Data Tools </vt:lpstr>
      <vt:lpstr>Agenda</vt:lpstr>
      <vt:lpstr>Hadoop Distributed File System (HDFS)</vt:lpstr>
      <vt:lpstr>Commands in HDFS</vt:lpstr>
      <vt:lpstr>Examples</vt:lpstr>
      <vt:lpstr>Examples</vt:lpstr>
      <vt:lpstr>Examples</vt:lpstr>
      <vt:lpstr>Apache Pig</vt:lpstr>
      <vt:lpstr>Pig</vt:lpstr>
      <vt:lpstr>Basic Commands</vt:lpstr>
      <vt:lpstr>Basic Commands</vt:lpstr>
      <vt:lpstr>Basic Commands</vt:lpstr>
      <vt:lpstr>Basic Commands</vt:lpstr>
      <vt:lpstr>Basic Commands</vt:lpstr>
      <vt:lpstr>Examples</vt:lpstr>
      <vt:lpstr>Example: Join</vt:lpstr>
      <vt:lpstr>Apache HBase</vt:lpstr>
      <vt:lpstr>HBase</vt:lpstr>
      <vt:lpstr>Data Model</vt:lpstr>
      <vt:lpstr>Another View</vt:lpstr>
      <vt:lpstr>Basic Commands</vt:lpstr>
      <vt:lpstr>Basic Commands</vt:lpstr>
      <vt:lpstr>Basic Commands</vt:lpstr>
      <vt:lpstr>Assignment</vt:lpstr>
      <vt:lpstr>Basic Commands</vt:lpstr>
      <vt:lpstr>Examples</vt:lpstr>
      <vt:lpstr>Examples</vt:lpstr>
      <vt:lpstr>Examples</vt:lpstr>
      <vt:lpstr>Examples</vt:lpstr>
      <vt:lpstr>Apache Hive</vt:lpstr>
      <vt:lpstr>Examples</vt:lpstr>
      <vt:lpstr>IBM Jaql</vt:lpstr>
      <vt:lpstr>IBM Jaql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Examples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Few Big Data Tools </dc:title>
  <dc:creator>Praveen Rao</dc:creator>
  <cp:lastModifiedBy>Sri Harsha Chennavajjala</cp:lastModifiedBy>
  <cp:revision>103</cp:revision>
  <dcterms:created xsi:type="dcterms:W3CDTF">2014-09-02T15:02:22Z</dcterms:created>
  <dcterms:modified xsi:type="dcterms:W3CDTF">2015-10-07T05:24:32Z</dcterms:modified>
</cp:coreProperties>
</file>